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65"/>
    <a:srgbClr val="F3B329"/>
    <a:srgbClr val="8EB549"/>
    <a:srgbClr val="456874"/>
    <a:srgbClr val="C03329"/>
    <a:srgbClr val="921B21"/>
    <a:srgbClr val="C7372A"/>
    <a:srgbClr val="DEBB14"/>
    <a:srgbClr val="967B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/>
    <p:restoredTop sz="88114" autoAdjust="0"/>
  </p:normalViewPr>
  <p:slideViewPr>
    <p:cSldViewPr snapToGrid="0" snapToObjects="1">
      <p:cViewPr varScale="1">
        <p:scale>
          <a:sx n="114" d="100"/>
          <a:sy n="114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B250-B18E-AC40-8A9D-5BE3FA9BE186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6390F-6CFE-AB40-BE92-1094331F73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639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35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4352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2470" cy="39582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70" y="127520"/>
            <a:ext cx="5536626" cy="239226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3282" y="4287021"/>
            <a:ext cx="6640513" cy="11398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01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6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C03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C03329"/>
              </a:buClr>
              <a:defRPr sz="1600"/>
            </a:lvl1pPr>
            <a:lvl2pPr>
              <a:buClr>
                <a:srgbClr val="C03329"/>
              </a:buClr>
              <a:defRPr/>
            </a:lvl2pPr>
            <a:lvl3pPr>
              <a:buClr>
                <a:srgbClr val="C03329"/>
              </a:buClr>
              <a:defRPr/>
            </a:lvl3pPr>
            <a:lvl4pPr>
              <a:buClr>
                <a:srgbClr val="C03329"/>
              </a:buClr>
              <a:defRPr/>
            </a:lvl4pPr>
            <a:lvl5pPr>
              <a:buClr>
                <a:srgbClr val="C03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C03329"/>
              </a:buClr>
              <a:defRPr sz="1600"/>
            </a:lvl1pPr>
            <a:lvl2pPr>
              <a:buClr>
                <a:srgbClr val="C03329"/>
              </a:buClr>
              <a:defRPr/>
            </a:lvl2pPr>
            <a:lvl3pPr>
              <a:buClr>
                <a:srgbClr val="C03329"/>
              </a:buClr>
              <a:defRPr/>
            </a:lvl3pPr>
            <a:lvl4pPr>
              <a:buClr>
                <a:srgbClr val="C03329"/>
              </a:buClr>
              <a:defRPr/>
            </a:lvl4pPr>
            <a:lvl5pPr>
              <a:buClr>
                <a:srgbClr val="C03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C03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5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7852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98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8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23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34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8EB54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8EB54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68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81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7758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1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96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3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7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4814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4117238"/>
            <a:ext cx="7929000" cy="10806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9" y="6143584"/>
            <a:ext cx="423542" cy="4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8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38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F3B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F3B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46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02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24482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4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8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921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904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277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2377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8938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367454-0953-C44C-8351-F3EB1EDEDD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  <p:sldLayoutId id="2147483764" r:id="rId14"/>
    <p:sldLayoutId id="2147483652" r:id="rId15"/>
    <p:sldLayoutId id="2147483696" r:id="rId16"/>
    <p:sldLayoutId id="2147483654" r:id="rId17"/>
    <p:sldLayoutId id="2147483666" r:id="rId18"/>
    <p:sldLayoutId id="2147483661" r:id="rId19"/>
    <p:sldLayoutId id="2147483671" r:id="rId20"/>
    <p:sldLayoutId id="2147483697" r:id="rId21"/>
    <p:sldLayoutId id="2147483679" r:id="rId22"/>
    <p:sldLayoutId id="2147483701" r:id="rId23"/>
    <p:sldLayoutId id="2147483682" r:id="rId24"/>
    <p:sldLayoutId id="2147483683" r:id="rId25"/>
    <p:sldLayoutId id="2147483684" r:id="rId26"/>
    <p:sldLayoutId id="2147483698" r:id="rId27"/>
    <p:sldLayoutId id="2147483677" r:id="rId28"/>
    <p:sldLayoutId id="2147483680" r:id="rId29"/>
    <p:sldLayoutId id="2147483702" r:id="rId30"/>
    <p:sldLayoutId id="2147483685" r:id="rId31"/>
    <p:sldLayoutId id="2147483686" r:id="rId32"/>
    <p:sldLayoutId id="2147483687" r:id="rId33"/>
    <p:sldLayoutId id="2147483695" r:id="rId34"/>
    <p:sldLayoutId id="2147483673" r:id="rId35"/>
    <p:sldLayoutId id="2147483678" r:id="rId36"/>
    <p:sldLayoutId id="2147483699" r:id="rId37"/>
    <p:sldLayoutId id="2147483681" r:id="rId38"/>
    <p:sldLayoutId id="2147483703" r:id="rId39"/>
    <p:sldLayoutId id="2147483688" r:id="rId40"/>
    <p:sldLayoutId id="2147483689" r:id="rId41"/>
    <p:sldLayoutId id="2147483690" r:id="rId4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Safety Plan</a:t>
            </a:r>
            <a:br>
              <a:rPr lang="en-US" dirty="0" smtClean="0"/>
            </a:br>
            <a:r>
              <a:rPr lang="en-US" dirty="0" smtClean="0"/>
              <a:t>2019-20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Jaime Alicea</a:t>
            </a:r>
          </a:p>
          <a:p>
            <a:r>
              <a:rPr lang="en-US" sz="2800" dirty="0" smtClean="0"/>
              <a:t>Superintendent of Schools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7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Components of the District Safety Plan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84" y="1963665"/>
            <a:ext cx="3524250" cy="2381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19" y="2267274"/>
            <a:ext cx="527925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SYRACUSE CITY SCHOOL DISTRICT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New DPS- 050814 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8" y="2771444"/>
            <a:ext cx="2115127" cy="23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44990" y="5747577"/>
            <a:ext cx="14189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2019-20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050" y="5165106"/>
            <a:ext cx="417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F497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EMERGENCY RESPONSE PLAN</a:t>
            </a: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Jaime Alicea,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Superintendent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</a:t>
            </a: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9184" y="4707906"/>
            <a:ext cx="365801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2019-20</a:t>
            </a:r>
          </a:p>
          <a:p>
            <a:pPr algn="ctr"/>
            <a:r>
              <a:rPr lang="en-US" dirty="0" smtClean="0"/>
              <a:t> </a:t>
            </a:r>
            <a:r>
              <a:rPr lang="en-US" sz="2000" dirty="0" smtClean="0"/>
              <a:t>District Safety Action Plan</a:t>
            </a:r>
          </a:p>
          <a:p>
            <a:pPr algn="ctr"/>
            <a:r>
              <a:rPr lang="en-US" sz="2800" dirty="0" smtClean="0"/>
              <a:t>Recommendations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46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72" y="127148"/>
            <a:ext cx="8384099" cy="4946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District Wide Safety Action Plan Updates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AutoShape 5" descr="Image result for axis security camer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7" descr="Image result for axis security camera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82668" y="1420239"/>
            <a:ext cx="7583190" cy="46162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Adoption of the Standard Re-unification Method (SRM) and training for all District staff and students, though a contract with the State University of New York, College at Oswego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Facilitated communications organizational chart for law enforcement contact during an emergency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Identification of District resources which may be available for use during an emergency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4. TIPS 411 has been procured as the District platform for anonymous reporting of any potential threat, behavior and to improve communications between students, staff and the community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5. Raptor Emergency Management application to be utilized to schedule and practice all drills including lockdown and evacuation drills. Additionally, will support the SRM re-unification exercises</a:t>
            </a:r>
          </a:p>
          <a:p>
            <a:pPr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6. SRP and other pertinent training videos will be added to the existing Safe Schools Training Platform for all staff mandatory annual training</a:t>
            </a:r>
            <a:endParaRPr lang="en-US" sz="15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44" y="127148"/>
            <a:ext cx="2499615" cy="1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District Wide Safety Action Plan Updates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7500" y="3280272"/>
            <a:ext cx="8079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Threat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/>
              <a:t>concerning and prohibited behaviors.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</a:t>
            </a:r>
            <a:r>
              <a:rPr lang="en-US" dirty="0"/>
              <a:t>a threshold level for law enforcement intervention.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 two-level threat assessment process to include both school- and </a:t>
            </a:r>
            <a:r>
              <a:rPr lang="en-US" dirty="0" smtClean="0"/>
              <a:t>county based </a:t>
            </a:r>
            <a:r>
              <a:rPr lang="en-US" dirty="0"/>
              <a:t>teams to identify threats, conduct case reviews, and follow up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effective risk management options to include both mental health </a:t>
            </a:r>
            <a:r>
              <a:rPr lang="en-US" dirty="0" smtClean="0"/>
              <a:t>referrals and </a:t>
            </a:r>
            <a:r>
              <a:rPr lang="en-US" dirty="0"/>
              <a:t>options within the juvenile justice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dirty="0"/>
              <a:t>regular trainings for all vested stakeholders as well as the Level 1 and </a:t>
            </a:r>
            <a:r>
              <a:rPr lang="en-US" dirty="0" smtClean="0"/>
              <a:t>Level 2 </a:t>
            </a:r>
            <a:r>
              <a:rPr lang="en-US" dirty="0"/>
              <a:t>threat assessment teams.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51" y="1101922"/>
            <a:ext cx="3434608" cy="1923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5" y="1004645"/>
            <a:ext cx="3036505" cy="20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4" y="97277"/>
            <a:ext cx="8933883" cy="7101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6809" y="1262910"/>
            <a:ext cx="654302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Memorandum of Understanding</a:t>
            </a:r>
          </a:p>
          <a:p>
            <a:endParaRPr lang="en-US" i="1" u="sng" dirty="0" smtClean="0"/>
          </a:p>
          <a:p>
            <a:endParaRPr lang="en-US" i="1" u="sng" dirty="0"/>
          </a:p>
          <a:p>
            <a:r>
              <a:rPr lang="en-US" dirty="0" smtClean="0"/>
              <a:t>Proposed </a:t>
            </a:r>
            <a:r>
              <a:rPr lang="en-US" dirty="0"/>
              <a:t>Changes to Commissioner’s Regulation 155.17</a:t>
            </a:r>
          </a:p>
          <a:p>
            <a:r>
              <a:rPr lang="en-US" dirty="0"/>
              <a:t>Incorporate the requirements for adoption of an MOU into the requirements of Districtwide Safety </a:t>
            </a:r>
            <a:r>
              <a:rPr lang="en-US" dirty="0" smtClean="0"/>
              <a:t>Plan</a:t>
            </a:r>
          </a:p>
          <a:p>
            <a:endParaRPr lang="en-US" dirty="0" smtClean="0"/>
          </a:p>
          <a:p>
            <a:r>
              <a:rPr lang="en-US" b="1" dirty="0" smtClean="0"/>
              <a:t>Section </a:t>
            </a:r>
            <a:r>
              <a:rPr lang="en-US" b="1" dirty="0"/>
              <a:t>32 of Part YYY of Chapter 59 of the Laws of 2019</a:t>
            </a:r>
            <a:endParaRPr lang="en-US" dirty="0"/>
          </a:p>
          <a:p>
            <a:r>
              <a:rPr lang="en-US" dirty="0"/>
              <a:t>Every school district or charter school that employs or contracts with:</a:t>
            </a:r>
          </a:p>
          <a:p>
            <a:r>
              <a:rPr lang="en-US" dirty="0"/>
              <a:t>law enforcement or </a:t>
            </a:r>
            <a:r>
              <a:rPr lang="en-US" dirty="0" smtClean="0"/>
              <a:t>public </a:t>
            </a:r>
            <a:r>
              <a:rPr lang="en-US" dirty="0"/>
              <a:t>or private security personnel, including school resource officers</a:t>
            </a:r>
          </a:p>
          <a:p>
            <a:r>
              <a:rPr lang="en-US" dirty="0"/>
              <a:t>•Must establish a written contract or memorandum of understanding (MOU) that delegates school discipline to school administration</a:t>
            </a:r>
          </a:p>
          <a:p>
            <a:r>
              <a:rPr lang="en-US" dirty="0"/>
              <a:t>•Must be adopted as part of the Districtwide School Safety Plan</a:t>
            </a:r>
          </a:p>
          <a:p>
            <a:r>
              <a:rPr lang="en-US" dirty="0"/>
              <a:t>•Effective July 1, 2019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sz="2400" i="1" u="sng" dirty="0" smtClean="0"/>
          </a:p>
          <a:p>
            <a:endParaRPr lang="en-US" sz="2400" i="1" u="sng" dirty="0"/>
          </a:p>
          <a:p>
            <a:endParaRPr lang="en-US" sz="2400" i="1" u="sng" dirty="0" smtClean="0"/>
          </a:p>
          <a:p>
            <a:endParaRPr lang="en-US" sz="2400" i="1" u="sng" dirty="0"/>
          </a:p>
          <a:p>
            <a:endParaRPr lang="en-US" sz="2400" i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0236" y="330799"/>
            <a:ext cx="510133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District Wide Safety Action Plan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0" y="201240"/>
            <a:ext cx="3385226" cy="19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48188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Comments, Questions, Concerns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7454-0953-C44C-8351-F3EB1EDEDDC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72" y="3025301"/>
            <a:ext cx="4768150" cy="31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331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296</TotalTime>
  <Words>394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Retrospect</vt:lpstr>
      <vt:lpstr>District Safety Plan 2019-20</vt:lpstr>
      <vt:lpstr>Components of the District Safety Plan</vt:lpstr>
      <vt:lpstr>District Wide Safety Action Plan Updates</vt:lpstr>
      <vt:lpstr>District Wide Safety Action Plan Updates</vt:lpstr>
      <vt:lpstr>PowerPoint Presentation</vt:lpstr>
      <vt:lpstr>Comments, Questions, Concerns</vt:lpstr>
    </vt:vector>
  </TitlesOfParts>
  <Company>Syracuse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Safety Plan 2016-17</dc:title>
  <dc:creator>Ristoff, Tom</dc:creator>
  <cp:lastModifiedBy>Caudana, Karin</cp:lastModifiedBy>
  <cp:revision>17</cp:revision>
  <dcterms:created xsi:type="dcterms:W3CDTF">2017-01-17T15:15:03Z</dcterms:created>
  <dcterms:modified xsi:type="dcterms:W3CDTF">2019-08-07T19:06:46Z</dcterms:modified>
</cp:coreProperties>
</file>