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823" r:id="rId2"/>
    <p:sldMasterId id="2147483885" r:id="rId3"/>
    <p:sldMasterId id="2147483890" r:id="rId4"/>
  </p:sldMasterIdLst>
  <p:notesMasterIdLst>
    <p:notesMasterId r:id="rId25"/>
  </p:notesMasterIdLst>
  <p:handoutMasterIdLst>
    <p:handoutMasterId r:id="rId26"/>
  </p:handoutMasterIdLst>
  <p:sldIdLst>
    <p:sldId id="1049" r:id="rId5"/>
    <p:sldId id="1193" r:id="rId6"/>
    <p:sldId id="1172" r:id="rId7"/>
    <p:sldId id="1188" r:id="rId8"/>
    <p:sldId id="1189" r:id="rId9"/>
    <p:sldId id="1191" r:id="rId10"/>
    <p:sldId id="1197" r:id="rId11"/>
    <p:sldId id="1196" r:id="rId12"/>
    <p:sldId id="1201" r:id="rId13"/>
    <p:sldId id="1198" r:id="rId14"/>
    <p:sldId id="1207" r:id="rId15"/>
    <p:sldId id="1203" r:id="rId16"/>
    <p:sldId id="1204" r:id="rId17"/>
    <p:sldId id="1205" r:id="rId18"/>
    <p:sldId id="1206" r:id="rId19"/>
    <p:sldId id="1192" r:id="rId20"/>
    <p:sldId id="1199" r:id="rId21"/>
    <p:sldId id="1200" r:id="rId22"/>
    <p:sldId id="1202" r:id="rId23"/>
    <p:sldId id="1180" r:id="rId24"/>
  </p:sldIdLst>
  <p:sldSz cx="9144000" cy="6858000" type="screen4x3"/>
  <p:notesSz cx="7010400" cy="9296400"/>
  <p:custDataLst>
    <p:tags r:id="rId27"/>
  </p:custDataLst>
  <p:defaultTextStyle>
    <a:defPPr>
      <a:defRPr lang="en-US"/>
    </a:defPPr>
    <a:lvl1pPr algn="l" rtl="0" fontAlgn="base">
      <a:spcBef>
        <a:spcPct val="0"/>
      </a:spcBef>
      <a:spcAft>
        <a:spcPct val="0"/>
      </a:spcAft>
      <a:defRPr b="1" i="1" kern="1200">
        <a:solidFill>
          <a:schemeClr val="tx1"/>
        </a:solidFill>
        <a:latin typeface="Arial" charset="0"/>
        <a:ea typeface="+mn-ea"/>
        <a:cs typeface="Arial" charset="0"/>
      </a:defRPr>
    </a:lvl1pPr>
    <a:lvl2pPr marL="457200" algn="l" rtl="0" fontAlgn="base">
      <a:spcBef>
        <a:spcPct val="0"/>
      </a:spcBef>
      <a:spcAft>
        <a:spcPct val="0"/>
      </a:spcAft>
      <a:defRPr b="1" i="1" kern="1200">
        <a:solidFill>
          <a:schemeClr val="tx1"/>
        </a:solidFill>
        <a:latin typeface="Arial" charset="0"/>
        <a:ea typeface="+mn-ea"/>
        <a:cs typeface="Arial" charset="0"/>
      </a:defRPr>
    </a:lvl2pPr>
    <a:lvl3pPr marL="914400" algn="l" rtl="0" fontAlgn="base">
      <a:spcBef>
        <a:spcPct val="0"/>
      </a:spcBef>
      <a:spcAft>
        <a:spcPct val="0"/>
      </a:spcAft>
      <a:defRPr b="1" i="1" kern="1200">
        <a:solidFill>
          <a:schemeClr val="tx1"/>
        </a:solidFill>
        <a:latin typeface="Arial" charset="0"/>
        <a:ea typeface="+mn-ea"/>
        <a:cs typeface="Arial" charset="0"/>
      </a:defRPr>
    </a:lvl3pPr>
    <a:lvl4pPr marL="1371600" algn="l" rtl="0" fontAlgn="base">
      <a:spcBef>
        <a:spcPct val="0"/>
      </a:spcBef>
      <a:spcAft>
        <a:spcPct val="0"/>
      </a:spcAft>
      <a:defRPr b="1" i="1" kern="1200">
        <a:solidFill>
          <a:schemeClr val="tx1"/>
        </a:solidFill>
        <a:latin typeface="Arial" charset="0"/>
        <a:ea typeface="+mn-ea"/>
        <a:cs typeface="Arial" charset="0"/>
      </a:defRPr>
    </a:lvl4pPr>
    <a:lvl5pPr marL="1828800" algn="l" rtl="0" fontAlgn="base">
      <a:spcBef>
        <a:spcPct val="0"/>
      </a:spcBef>
      <a:spcAft>
        <a:spcPct val="0"/>
      </a:spcAft>
      <a:defRPr b="1" i="1" kern="1200">
        <a:solidFill>
          <a:schemeClr val="tx1"/>
        </a:solidFill>
        <a:latin typeface="Arial" charset="0"/>
        <a:ea typeface="+mn-ea"/>
        <a:cs typeface="Arial" charset="0"/>
      </a:defRPr>
    </a:lvl5pPr>
    <a:lvl6pPr marL="2286000" algn="l" defTabSz="914400" rtl="0" eaLnBrk="1" latinLnBrk="0" hangingPunct="1">
      <a:defRPr b="1" i="1" kern="1200">
        <a:solidFill>
          <a:schemeClr val="tx1"/>
        </a:solidFill>
        <a:latin typeface="Arial" charset="0"/>
        <a:ea typeface="+mn-ea"/>
        <a:cs typeface="Arial" charset="0"/>
      </a:defRPr>
    </a:lvl6pPr>
    <a:lvl7pPr marL="2743200" algn="l" defTabSz="914400" rtl="0" eaLnBrk="1" latinLnBrk="0" hangingPunct="1">
      <a:defRPr b="1" i="1" kern="1200">
        <a:solidFill>
          <a:schemeClr val="tx1"/>
        </a:solidFill>
        <a:latin typeface="Arial" charset="0"/>
        <a:ea typeface="+mn-ea"/>
        <a:cs typeface="Arial" charset="0"/>
      </a:defRPr>
    </a:lvl7pPr>
    <a:lvl8pPr marL="3200400" algn="l" defTabSz="914400" rtl="0" eaLnBrk="1" latinLnBrk="0" hangingPunct="1">
      <a:defRPr b="1" i="1" kern="1200">
        <a:solidFill>
          <a:schemeClr val="tx1"/>
        </a:solidFill>
        <a:latin typeface="Arial" charset="0"/>
        <a:ea typeface="+mn-ea"/>
        <a:cs typeface="Arial" charset="0"/>
      </a:defRPr>
    </a:lvl8pPr>
    <a:lvl9pPr marL="3657600" algn="l" defTabSz="914400" rtl="0" eaLnBrk="1" latinLnBrk="0" hangingPunct="1">
      <a:defRPr b="1" i="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weinberg" initials="r" lastIdx="19" clrIdx="0"/>
  <p:cmAuthor id="1" name="Contreras, Sharon" initials="CS"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45"/>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634"/>
    <a:srgbClr val="831622"/>
    <a:srgbClr val="AF1E2D"/>
    <a:srgbClr val="A68202"/>
    <a:srgbClr val="C0504D"/>
    <a:srgbClr val="005D42"/>
    <a:srgbClr val="002060"/>
    <a:srgbClr val="F9C404"/>
    <a:srgbClr val="FEF0BB"/>
    <a:srgbClr val="F1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78066" autoAdjust="0"/>
  </p:normalViewPr>
  <p:slideViewPr>
    <p:cSldViewPr>
      <p:cViewPr>
        <p:scale>
          <a:sx n="75" d="100"/>
          <a:sy n="75" d="100"/>
        </p:scale>
        <p:origin x="-1404" y="-96"/>
      </p:cViewPr>
      <p:guideLst>
        <p:guide orient="horz" pos="3840"/>
        <p:guide pos="2880"/>
      </p:guideLst>
    </p:cSldViewPr>
  </p:slideViewPr>
  <p:outlineViewPr>
    <p:cViewPr>
      <p:scale>
        <a:sx n="33" d="100"/>
        <a:sy n="33" d="100"/>
      </p:scale>
      <p:origin x="0" y="265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2" d="100"/>
          <a:sy n="72" d="100"/>
        </p:scale>
        <p:origin x="-2688" y="-114"/>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Regents</c:v>
                </c:pt>
              </c:strCache>
            </c:strRef>
          </c:tx>
          <c:invertIfNegative val="0"/>
          <c:dLbls>
            <c:txPr>
              <a:bodyPr/>
              <a:lstStyle/>
              <a:p>
                <a:pPr>
                  <a:defRPr sz="1400" b="0">
                    <a:solidFill>
                      <a:schemeClr val="accent5"/>
                    </a:solidFill>
                  </a:defRPr>
                </a:pPr>
                <a:endParaRPr lang="en-US"/>
              </a:p>
            </c:txPr>
            <c:showLegendKey val="0"/>
            <c:showVal val="1"/>
            <c:showCatName val="0"/>
            <c:showSerName val="0"/>
            <c:showPercent val="0"/>
            <c:showBubbleSize val="0"/>
            <c:showLeaderLines val="0"/>
          </c:dLbls>
          <c:cat>
            <c:strRef>
              <c:f>Sheet1!$A$2:$A$4</c:f>
              <c:strCache>
                <c:ptCount val="3"/>
                <c:pt idx="0">
                  <c:v>2013-14</c:v>
                </c:pt>
                <c:pt idx="1">
                  <c:v>2014-15</c:v>
                </c:pt>
                <c:pt idx="2">
                  <c:v>2015-16</c:v>
                </c:pt>
              </c:strCache>
            </c:strRef>
          </c:cat>
          <c:val>
            <c:numRef>
              <c:f>Sheet1!$B$2:$B$4</c:f>
              <c:numCache>
                <c:formatCode>_("$"* #,##0_);_("$"* \(#,##0\);_("$"* "-"??_);_(@_)</c:formatCode>
                <c:ptCount val="3"/>
                <c:pt idx="0">
                  <c:v>834</c:v>
                </c:pt>
                <c:pt idx="1">
                  <c:v>1300</c:v>
                </c:pt>
                <c:pt idx="2">
                  <c:v>2007</c:v>
                </c:pt>
              </c:numCache>
            </c:numRef>
          </c:val>
        </c:ser>
        <c:ser>
          <c:idx val="1"/>
          <c:order val="1"/>
          <c:tx>
            <c:strRef>
              <c:f>Sheet1!$C$1</c:f>
              <c:strCache>
                <c:ptCount val="1"/>
                <c:pt idx="0">
                  <c:v>Executive</c:v>
                </c:pt>
              </c:strCache>
            </c:strRef>
          </c:tx>
          <c:invertIfNegative val="0"/>
          <c:dLbls>
            <c:txPr>
              <a:bodyPr/>
              <a:lstStyle/>
              <a:p>
                <a:pPr>
                  <a:defRPr sz="1400" b="0">
                    <a:solidFill>
                      <a:schemeClr val="accent2"/>
                    </a:solidFill>
                  </a:defRPr>
                </a:pPr>
                <a:endParaRPr lang="en-US"/>
              </a:p>
            </c:txPr>
            <c:dLblPos val="outEnd"/>
            <c:showLegendKey val="0"/>
            <c:showVal val="1"/>
            <c:showCatName val="0"/>
            <c:showSerName val="0"/>
            <c:showPercent val="0"/>
            <c:showBubbleSize val="0"/>
            <c:showLeaderLines val="0"/>
          </c:dLbls>
          <c:cat>
            <c:strRef>
              <c:f>Sheet1!$A$2:$A$4</c:f>
              <c:strCache>
                <c:ptCount val="3"/>
                <c:pt idx="0">
                  <c:v>2013-14</c:v>
                </c:pt>
                <c:pt idx="1">
                  <c:v>2014-15</c:v>
                </c:pt>
                <c:pt idx="2">
                  <c:v>2015-16</c:v>
                </c:pt>
              </c:strCache>
            </c:strRef>
          </c:cat>
          <c:val>
            <c:numRef>
              <c:f>Sheet1!$C$2:$C$4</c:f>
              <c:numCache>
                <c:formatCode>_("$"* #,##0_);_("$"* \(#,##0\);_("$"* "-"??_);_(@_)</c:formatCode>
                <c:ptCount val="3"/>
                <c:pt idx="0">
                  <c:v>889</c:v>
                </c:pt>
                <c:pt idx="1">
                  <c:v>807</c:v>
                </c:pt>
                <c:pt idx="2">
                  <c:v>1063</c:v>
                </c:pt>
              </c:numCache>
            </c:numRef>
          </c:val>
        </c:ser>
        <c:ser>
          <c:idx val="2"/>
          <c:order val="2"/>
          <c:tx>
            <c:strRef>
              <c:f>Sheet1!$D$1</c:f>
              <c:strCache>
                <c:ptCount val="1"/>
                <c:pt idx="0">
                  <c:v>Legislative</c:v>
                </c:pt>
              </c:strCache>
            </c:strRef>
          </c:tx>
          <c:invertIfNegative val="0"/>
          <c:dPt>
            <c:idx val="3"/>
            <c:invertIfNegative val="0"/>
            <c:bubble3D val="0"/>
            <c:spPr>
              <a:solidFill>
                <a:schemeClr val="accent3"/>
              </a:solidFill>
            </c:spPr>
          </c:dPt>
          <c:dLbls>
            <c:txPr>
              <a:bodyPr/>
              <a:lstStyle/>
              <a:p>
                <a:pPr>
                  <a:defRPr sz="1400" b="0">
                    <a:solidFill>
                      <a:schemeClr val="accent3">
                        <a:lumMod val="75000"/>
                      </a:schemeClr>
                    </a:solidFill>
                  </a:defRPr>
                </a:pPr>
                <a:endParaRPr lang="en-US"/>
              </a:p>
            </c:txPr>
            <c:showLegendKey val="0"/>
            <c:showVal val="1"/>
            <c:showCatName val="0"/>
            <c:showSerName val="0"/>
            <c:showPercent val="0"/>
            <c:showBubbleSize val="0"/>
            <c:showLeaderLines val="0"/>
          </c:dLbls>
          <c:cat>
            <c:strRef>
              <c:f>Sheet1!$A$2:$A$4</c:f>
              <c:strCache>
                <c:ptCount val="3"/>
                <c:pt idx="0">
                  <c:v>2013-14</c:v>
                </c:pt>
                <c:pt idx="1">
                  <c:v>2014-15</c:v>
                </c:pt>
                <c:pt idx="2">
                  <c:v>2015-16</c:v>
                </c:pt>
              </c:strCache>
            </c:strRef>
          </c:cat>
          <c:val>
            <c:numRef>
              <c:f>Sheet1!$D$2:$D$4</c:f>
              <c:numCache>
                <c:formatCode>_("$"* #,##0_);_("$"* \(#,##0\);_("$"* "-"??_);_(@_)</c:formatCode>
                <c:ptCount val="3"/>
                <c:pt idx="0">
                  <c:v>1067</c:v>
                </c:pt>
                <c:pt idx="1">
                  <c:v>1468</c:v>
                </c:pt>
                <c:pt idx="2">
                  <c:v>1300</c:v>
                </c:pt>
              </c:numCache>
            </c:numRef>
          </c:val>
        </c:ser>
        <c:dLbls>
          <c:showLegendKey val="0"/>
          <c:showVal val="0"/>
          <c:showCatName val="0"/>
          <c:showSerName val="0"/>
          <c:showPercent val="0"/>
          <c:showBubbleSize val="0"/>
        </c:dLbls>
        <c:gapWidth val="150"/>
        <c:axId val="95639040"/>
        <c:axId val="95640576"/>
      </c:barChart>
      <c:catAx>
        <c:axId val="95639040"/>
        <c:scaling>
          <c:orientation val="minMax"/>
        </c:scaling>
        <c:delete val="0"/>
        <c:axPos val="b"/>
        <c:majorTickMark val="out"/>
        <c:minorTickMark val="none"/>
        <c:tickLblPos val="nextTo"/>
        <c:txPr>
          <a:bodyPr/>
          <a:lstStyle/>
          <a:p>
            <a:pPr>
              <a:defRPr b="1"/>
            </a:pPr>
            <a:endParaRPr lang="en-US"/>
          </a:p>
        </c:txPr>
        <c:crossAx val="95640576"/>
        <c:crosses val="autoZero"/>
        <c:auto val="0"/>
        <c:lblAlgn val="ctr"/>
        <c:lblOffset val="100"/>
        <c:noMultiLvlLbl val="0"/>
      </c:catAx>
      <c:valAx>
        <c:axId val="95640576"/>
        <c:scaling>
          <c:orientation val="minMax"/>
        </c:scaling>
        <c:delete val="0"/>
        <c:axPos val="l"/>
        <c:majorGridlines/>
        <c:title>
          <c:tx>
            <c:rich>
              <a:bodyPr rot="-5400000" vert="horz"/>
              <a:lstStyle/>
              <a:p>
                <a:pPr>
                  <a:defRPr/>
                </a:pPr>
                <a:r>
                  <a:rPr lang="en-US" dirty="0" smtClean="0"/>
                  <a:t>$</a:t>
                </a:r>
                <a:r>
                  <a:rPr lang="en-US" baseline="0" dirty="0" smtClean="0"/>
                  <a:t> in millions</a:t>
                </a:r>
                <a:endParaRPr lang="en-US" dirty="0"/>
              </a:p>
            </c:rich>
          </c:tx>
          <c:layout/>
          <c:overlay val="0"/>
        </c:title>
        <c:numFmt formatCode="_(&quot;$&quot;* #,##0_);_(&quot;$&quot;* \(#,##0\);_(&quot;$&quot;* &quot;-&quot;??_);_(@_)" sourceLinked="1"/>
        <c:majorTickMark val="out"/>
        <c:minorTickMark val="none"/>
        <c:tickLblPos val="nextTo"/>
        <c:crossAx val="95639040"/>
        <c:crosses val="autoZero"/>
        <c:crossBetween val="between"/>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Foundation Aid (in millions)</c:v>
                </c:pt>
              </c:strCache>
            </c:strRef>
          </c:tx>
          <c:spPr>
            <a:ln>
              <a:solidFill>
                <a:srgbClr val="0070C0"/>
              </a:solidFill>
            </a:ln>
          </c:spPr>
          <c:marker>
            <c:symbol val="diamond"/>
            <c:size val="15"/>
            <c:spPr>
              <a:solidFill>
                <a:srgbClr val="0070C0"/>
              </a:solidFill>
            </c:spPr>
          </c:marker>
          <c:dLbls>
            <c:txPr>
              <a:bodyPr/>
              <a:lstStyle/>
              <a:p>
                <a:pPr>
                  <a:defRPr b="0">
                    <a:solidFill>
                      <a:srgbClr val="0070C0"/>
                    </a:solidFill>
                  </a:defRPr>
                </a:pPr>
                <a:endParaRPr lang="en-US"/>
              </a:p>
            </c:txPr>
            <c:dLblPos val="t"/>
            <c:showLegendKey val="0"/>
            <c:showVal val="1"/>
            <c:showCatName val="0"/>
            <c:showSerName val="0"/>
            <c:showPercent val="0"/>
            <c:showBubbleSize val="0"/>
            <c:showLeaderLines val="0"/>
          </c:dLbls>
          <c:cat>
            <c:strRef>
              <c:f>Sheet1!$A$2:$A$9</c:f>
              <c:strCache>
                <c:ptCount val="8"/>
                <c:pt idx="0">
                  <c:v>2008-09</c:v>
                </c:pt>
                <c:pt idx="1">
                  <c:v>2009-10</c:v>
                </c:pt>
                <c:pt idx="2">
                  <c:v>2010-11</c:v>
                </c:pt>
                <c:pt idx="3">
                  <c:v>2011-12</c:v>
                </c:pt>
                <c:pt idx="4">
                  <c:v>2012-13</c:v>
                </c:pt>
                <c:pt idx="5">
                  <c:v>2013-14</c:v>
                </c:pt>
                <c:pt idx="6">
                  <c:v>2014-15</c:v>
                </c:pt>
                <c:pt idx="7">
                  <c:v>2015-16</c:v>
                </c:pt>
              </c:strCache>
            </c:strRef>
          </c:cat>
          <c:val>
            <c:numRef>
              <c:f>Sheet1!$B$2:$B$9</c:f>
              <c:numCache>
                <c:formatCode>_("$"* #,##0.0_);_("$"* \(#,##0.0\);_("$"* "-"??_);_(@_)</c:formatCode>
                <c:ptCount val="8"/>
                <c:pt idx="0">
                  <c:v>217.31566799999999</c:v>
                </c:pt>
                <c:pt idx="1">
                  <c:v>217.31566799999999</c:v>
                </c:pt>
                <c:pt idx="2">
                  <c:v>217.31566799999999</c:v>
                </c:pt>
                <c:pt idx="3">
                  <c:v>217.31566799999999</c:v>
                </c:pt>
                <c:pt idx="4">
                  <c:v>218.93666200000001</c:v>
                </c:pt>
                <c:pt idx="5">
                  <c:v>221.511357</c:v>
                </c:pt>
                <c:pt idx="6">
                  <c:v>227.881531</c:v>
                </c:pt>
                <c:pt idx="7">
                  <c:v>238.1</c:v>
                </c:pt>
              </c:numCache>
            </c:numRef>
          </c:val>
          <c:smooth val="0"/>
        </c:ser>
        <c:ser>
          <c:idx val="1"/>
          <c:order val="1"/>
          <c:tx>
            <c:strRef>
              <c:f>Sheet1!$C$1</c:f>
              <c:strCache>
                <c:ptCount val="1"/>
                <c:pt idx="0">
                  <c:v>Net Foundation Aid After GEA Reduction</c:v>
                </c:pt>
              </c:strCache>
            </c:strRef>
          </c:tx>
          <c:spPr>
            <a:ln w="41275">
              <a:solidFill>
                <a:schemeClr val="accent5"/>
              </a:solidFill>
            </a:ln>
          </c:spPr>
          <c:marker>
            <c:symbol val="square"/>
            <c:size val="12"/>
            <c:spPr>
              <a:solidFill>
                <a:schemeClr val="accent5"/>
              </a:solidFill>
            </c:spPr>
          </c:marker>
          <c:dLbls>
            <c:dLbl>
              <c:idx val="2"/>
              <c:layout>
                <c:manualLayout>
                  <c:x val="-0.111849997612955"/>
                  <c:y val="7.2597331583552097E-2"/>
                </c:manualLayout>
              </c:layout>
              <c:dLblPos val="r"/>
              <c:showLegendKey val="0"/>
              <c:showVal val="1"/>
              <c:showCatName val="0"/>
              <c:showSerName val="0"/>
              <c:showPercent val="0"/>
              <c:showBubbleSize val="0"/>
            </c:dLbl>
            <c:dLbl>
              <c:idx val="4"/>
              <c:layout>
                <c:manualLayout>
                  <c:x val="-5.4526813572244801E-2"/>
                  <c:y val="5.5930664916885503E-2"/>
                </c:manualLayout>
              </c:layout>
              <c:dLblPos val="r"/>
              <c:showLegendKey val="0"/>
              <c:showVal val="1"/>
              <c:showCatName val="0"/>
              <c:showSerName val="0"/>
              <c:showPercent val="0"/>
              <c:showBubbleSize val="0"/>
            </c:dLbl>
            <c:dLbl>
              <c:idx val="5"/>
              <c:layout>
                <c:manualLayout>
                  <c:x val="-7.5792446072182093E-2"/>
                  <c:y val="8.6486220472440895E-2"/>
                </c:manualLayout>
              </c:layout>
              <c:dLblPos val="r"/>
              <c:showLegendKey val="0"/>
              <c:showVal val="1"/>
              <c:showCatName val="0"/>
              <c:showSerName val="0"/>
              <c:showPercent val="0"/>
              <c:showBubbleSize val="0"/>
            </c:dLbl>
            <c:txPr>
              <a:bodyPr/>
              <a:lstStyle/>
              <a:p>
                <a:pPr>
                  <a:defRPr sz="2000" b="0">
                    <a:solidFill>
                      <a:schemeClr val="accent5"/>
                    </a:solidFill>
                  </a:defRPr>
                </a:pPr>
                <a:endParaRPr lang="en-US"/>
              </a:p>
            </c:txPr>
            <c:dLblPos val="b"/>
            <c:showLegendKey val="0"/>
            <c:showVal val="1"/>
            <c:showCatName val="0"/>
            <c:showSerName val="0"/>
            <c:showPercent val="0"/>
            <c:showBubbleSize val="0"/>
            <c:showLeaderLines val="0"/>
          </c:dLbls>
          <c:cat>
            <c:strRef>
              <c:f>Sheet1!$A$2:$A$9</c:f>
              <c:strCache>
                <c:ptCount val="8"/>
                <c:pt idx="0">
                  <c:v>2008-09</c:v>
                </c:pt>
                <c:pt idx="1">
                  <c:v>2009-10</c:v>
                </c:pt>
                <c:pt idx="2">
                  <c:v>2010-11</c:v>
                </c:pt>
                <c:pt idx="3">
                  <c:v>2011-12</c:v>
                </c:pt>
                <c:pt idx="4">
                  <c:v>2012-13</c:v>
                </c:pt>
                <c:pt idx="5">
                  <c:v>2013-14</c:v>
                </c:pt>
                <c:pt idx="6">
                  <c:v>2014-15</c:v>
                </c:pt>
                <c:pt idx="7">
                  <c:v>2015-16</c:v>
                </c:pt>
              </c:strCache>
            </c:strRef>
          </c:cat>
          <c:val>
            <c:numRef>
              <c:f>Sheet1!$C$2:$C$9</c:f>
              <c:numCache>
                <c:formatCode>General</c:formatCode>
                <c:ptCount val="8"/>
                <c:pt idx="2" formatCode="_(&quot;$&quot;* #,##0.0_);_(&quot;$&quot;* \(#,##0.0\);_(&quot;$&quot;* &quot;-&quot;??_);_(@_)">
                  <c:v>206.18338199999999</c:v>
                </c:pt>
                <c:pt idx="3" formatCode="_(&quot;$&quot;* #,##0.0_);_(&quot;$&quot;* \(#,##0.0\);_(&quot;$&quot;* &quot;-&quot;??_);_(@_)">
                  <c:v>197.81695599999998</c:v>
                </c:pt>
                <c:pt idx="4" formatCode="_(&quot;$&quot;* #,##0.0_);_(&quot;$&quot;* \(#,##0.0\);_(&quot;$&quot;* &quot;-&quot;??_);_(@_)">
                  <c:v>204.81220000000002</c:v>
                </c:pt>
                <c:pt idx="5" formatCode="_(&quot;$&quot;* #,##0.0_);_(&quot;$&quot;* \(#,##0.0\);_(&quot;$&quot;* &quot;-&quot;??_);_(@_)">
                  <c:v>213.46041300000002</c:v>
                </c:pt>
                <c:pt idx="6" formatCode="_(&quot;$&quot;* #,##0.0_);_(&quot;$&quot;* \(#,##0.0\);_(&quot;$&quot;* &quot;-&quot;??_);_(@_)">
                  <c:v>225.33202699999998</c:v>
                </c:pt>
                <c:pt idx="7" formatCode="_(&quot;$&quot;* #,##0.0_);_(&quot;$&quot;* \(#,##0.0\);_(&quot;$&quot;* &quot;-&quot;?_);_(@_)">
                  <c:v>238.04999999999998</c:v>
                </c:pt>
              </c:numCache>
            </c:numRef>
          </c:val>
          <c:smooth val="0"/>
        </c:ser>
        <c:dLbls>
          <c:showLegendKey val="0"/>
          <c:showVal val="0"/>
          <c:showCatName val="0"/>
          <c:showSerName val="0"/>
          <c:showPercent val="0"/>
          <c:showBubbleSize val="0"/>
        </c:dLbls>
        <c:marker val="1"/>
        <c:smooth val="0"/>
        <c:axId val="95680384"/>
        <c:axId val="95681920"/>
      </c:lineChart>
      <c:catAx>
        <c:axId val="95680384"/>
        <c:scaling>
          <c:orientation val="minMax"/>
        </c:scaling>
        <c:delete val="0"/>
        <c:axPos val="b"/>
        <c:majorTickMark val="out"/>
        <c:minorTickMark val="none"/>
        <c:tickLblPos val="nextTo"/>
        <c:txPr>
          <a:bodyPr/>
          <a:lstStyle/>
          <a:p>
            <a:pPr>
              <a:defRPr sz="1400"/>
            </a:pPr>
            <a:endParaRPr lang="en-US"/>
          </a:p>
        </c:txPr>
        <c:crossAx val="95681920"/>
        <c:crosses val="autoZero"/>
        <c:auto val="1"/>
        <c:lblAlgn val="ctr"/>
        <c:lblOffset val="100"/>
        <c:noMultiLvlLbl val="0"/>
      </c:catAx>
      <c:valAx>
        <c:axId val="95681920"/>
        <c:scaling>
          <c:orientation val="minMax"/>
          <c:max val="242.5"/>
          <c:min val="190"/>
        </c:scaling>
        <c:delete val="1"/>
        <c:axPos val="l"/>
        <c:majorGridlines>
          <c:spPr>
            <a:ln>
              <a:noFill/>
            </a:ln>
          </c:spPr>
        </c:majorGridlines>
        <c:numFmt formatCode="_(&quot;$&quot;* #,##0_);_(&quot;$&quot;* \(#,##0\);_(&quot;$&quot;* &quot;-&quot;_);_(@_)" sourceLinked="0"/>
        <c:majorTickMark val="out"/>
        <c:minorTickMark val="none"/>
        <c:tickLblPos val="none"/>
        <c:crossAx val="95680384"/>
        <c:crosses val="autoZero"/>
        <c:crossBetween val="between"/>
        <c:majorUnit val="17.5"/>
      </c:valAx>
    </c:plotArea>
    <c:legend>
      <c:legendPos val="b"/>
      <c:layout>
        <c:manualLayout>
          <c:xMode val="edge"/>
          <c:yMode val="edge"/>
          <c:x val="7.2196944629254198E-3"/>
          <c:y val="0.84169160104987095"/>
          <c:w val="0.98556049348571695"/>
          <c:h val="0.1416417322834649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Restricted</c:v>
                </c:pt>
              </c:strCache>
            </c:strRef>
          </c:tx>
          <c:spPr>
            <a:solidFill>
              <a:schemeClr val="accent1"/>
            </a:solidFill>
          </c:spPr>
          <c:invertIfNegative val="0"/>
          <c:dLbls>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Sheet1!$A$2:$A$4</c:f>
              <c:strCache>
                <c:ptCount val="3"/>
                <c:pt idx="0">
                  <c:v>2013-14</c:v>
                </c:pt>
                <c:pt idx="1">
                  <c:v>2014-15 est.</c:v>
                </c:pt>
                <c:pt idx="2">
                  <c:v>2015-16 est.</c:v>
                </c:pt>
              </c:strCache>
            </c:strRef>
          </c:cat>
          <c:val>
            <c:numRef>
              <c:f>Sheet1!$B$2:$B$4</c:f>
              <c:numCache>
                <c:formatCode>"$"#,##0.0_);[Red]\("$"#,##0.0\)</c:formatCode>
                <c:ptCount val="3"/>
                <c:pt idx="0">
                  <c:v>9.3684480000000008</c:v>
                </c:pt>
                <c:pt idx="1">
                  <c:v>7.3743840000000001</c:v>
                </c:pt>
                <c:pt idx="2">
                  <c:v>7.3743840000000001</c:v>
                </c:pt>
              </c:numCache>
            </c:numRef>
          </c:val>
        </c:ser>
        <c:ser>
          <c:idx val="1"/>
          <c:order val="1"/>
          <c:tx>
            <c:strRef>
              <c:f>Sheet1!$C$1</c:f>
              <c:strCache>
                <c:ptCount val="1"/>
                <c:pt idx="0">
                  <c:v>Assigned for Future Year</c:v>
                </c:pt>
              </c:strCache>
            </c:strRef>
          </c:tx>
          <c:invertIfNegative val="0"/>
          <c:dLbls>
            <c:dLbl>
              <c:idx val="2"/>
              <c:delete val="1"/>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2013-14</c:v>
                </c:pt>
                <c:pt idx="1">
                  <c:v>2014-15 est.</c:v>
                </c:pt>
                <c:pt idx="2">
                  <c:v>2015-16 est.</c:v>
                </c:pt>
              </c:strCache>
            </c:strRef>
          </c:cat>
          <c:val>
            <c:numRef>
              <c:f>Sheet1!$C$2:$C$4</c:f>
              <c:numCache>
                <c:formatCode>"$"#,##0.0_);[Red]\("$"#,##0.0\)</c:formatCode>
                <c:ptCount val="3"/>
                <c:pt idx="0">
                  <c:v>14.427</c:v>
                </c:pt>
                <c:pt idx="1">
                  <c:v>25</c:v>
                </c:pt>
                <c:pt idx="2">
                  <c:v>0</c:v>
                </c:pt>
              </c:numCache>
            </c:numRef>
          </c:val>
        </c:ser>
        <c:ser>
          <c:idx val="2"/>
          <c:order val="2"/>
          <c:tx>
            <c:strRef>
              <c:f>Sheet1!$D$1</c:f>
              <c:strCache>
                <c:ptCount val="1"/>
                <c:pt idx="0">
                  <c:v>Unrestricted</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2013-14</c:v>
                </c:pt>
                <c:pt idx="1">
                  <c:v>2014-15 est.</c:v>
                </c:pt>
                <c:pt idx="2">
                  <c:v>2015-16 est.</c:v>
                </c:pt>
              </c:strCache>
            </c:strRef>
          </c:cat>
          <c:val>
            <c:numRef>
              <c:f>Sheet1!$D$2:$D$4</c:f>
              <c:numCache>
                <c:formatCode>"$"#,##0.0_);[Red]\("$"#,##0.0\)</c:formatCode>
                <c:ptCount val="3"/>
                <c:pt idx="0">
                  <c:v>27.305935999999999</c:v>
                </c:pt>
                <c:pt idx="1">
                  <c:v>12.8</c:v>
                </c:pt>
                <c:pt idx="2">
                  <c:v>12.8</c:v>
                </c:pt>
              </c:numCache>
            </c:numRef>
          </c:val>
        </c:ser>
        <c:dLbls>
          <c:showLegendKey val="0"/>
          <c:showVal val="0"/>
          <c:showCatName val="0"/>
          <c:showSerName val="0"/>
          <c:showPercent val="0"/>
          <c:showBubbleSize val="0"/>
        </c:dLbls>
        <c:gapWidth val="173"/>
        <c:overlap val="100"/>
        <c:axId val="137403392"/>
        <c:axId val="137405184"/>
      </c:barChart>
      <c:catAx>
        <c:axId val="137403392"/>
        <c:scaling>
          <c:orientation val="minMax"/>
        </c:scaling>
        <c:delete val="0"/>
        <c:axPos val="b"/>
        <c:majorTickMark val="out"/>
        <c:minorTickMark val="none"/>
        <c:tickLblPos val="nextTo"/>
        <c:txPr>
          <a:bodyPr/>
          <a:lstStyle/>
          <a:p>
            <a:pPr>
              <a:defRPr b="1"/>
            </a:pPr>
            <a:endParaRPr lang="en-US"/>
          </a:p>
        </c:txPr>
        <c:crossAx val="137405184"/>
        <c:crosses val="autoZero"/>
        <c:auto val="1"/>
        <c:lblAlgn val="ctr"/>
        <c:lblOffset val="100"/>
        <c:noMultiLvlLbl val="0"/>
      </c:catAx>
      <c:valAx>
        <c:axId val="137405184"/>
        <c:scaling>
          <c:orientation val="minMax"/>
        </c:scaling>
        <c:delete val="0"/>
        <c:axPos val="l"/>
        <c:majorGridlines/>
        <c:title>
          <c:tx>
            <c:rich>
              <a:bodyPr rot="-5400000" vert="horz"/>
              <a:lstStyle/>
              <a:p>
                <a:pPr>
                  <a:defRPr sz="2000"/>
                </a:pPr>
                <a:r>
                  <a:rPr lang="en-US" sz="2000" dirty="0" smtClean="0"/>
                  <a:t>$ in Millions</a:t>
                </a:r>
                <a:endParaRPr lang="en-US" sz="2000" dirty="0"/>
              </a:p>
            </c:rich>
          </c:tx>
          <c:layout/>
          <c:overlay val="0"/>
        </c:title>
        <c:numFmt formatCode="&quot;$&quot;#,##0.0_);[Red]\(&quot;$&quot;#,##0.0\)" sourceLinked="1"/>
        <c:majorTickMark val="out"/>
        <c:minorTickMark val="none"/>
        <c:tickLblPos val="nextTo"/>
        <c:txPr>
          <a:bodyPr/>
          <a:lstStyle/>
          <a:p>
            <a:pPr>
              <a:defRPr b="1"/>
            </a:pPr>
            <a:endParaRPr lang="en-US"/>
          </a:p>
        </c:txPr>
        <c:crossAx val="137403392"/>
        <c:crosses val="autoZero"/>
        <c:crossBetween val="between"/>
        <c:majorUnit val="10"/>
      </c:valAx>
    </c:plotArea>
    <c:legend>
      <c:legendPos val="b"/>
      <c:layout>
        <c:manualLayout>
          <c:xMode val="edge"/>
          <c:yMode val="edge"/>
          <c:x val="0.13416040331890994"/>
          <c:y val="0.86532764654418193"/>
          <c:w val="0.85114903886744475"/>
          <c:h val="0.11800568678915135"/>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0.17062</cdr:x>
      <cdr:y>0.42942</cdr:y>
    </cdr:from>
    <cdr:to>
      <cdr:x>0.25126</cdr:x>
      <cdr:y>0.49931</cdr:y>
    </cdr:to>
    <cdr:sp macro="" textlink="">
      <cdr:nvSpPr>
        <cdr:cNvPr id="4" name="TextBox 3"/>
        <cdr:cNvSpPr txBox="1"/>
      </cdr:nvSpPr>
      <cdr:spPr>
        <a:xfrm xmlns:a="http://schemas.openxmlformats.org/drawingml/2006/main">
          <a:off x="1450975" y="1963293"/>
          <a:ext cx="685800" cy="3195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0.18854</cdr:x>
      <cdr:y>0.48242</cdr:y>
    </cdr:from>
    <cdr:to>
      <cdr:x>0.29606</cdr:x>
      <cdr:y>0.68242</cdr:y>
    </cdr:to>
    <cdr:sp macro="" textlink="">
      <cdr:nvSpPr>
        <cdr:cNvPr id="5" name="TextBox 4"/>
        <cdr:cNvSpPr txBox="1"/>
      </cdr:nvSpPr>
      <cdr:spPr>
        <a:xfrm xmlns:a="http://schemas.openxmlformats.org/drawingml/2006/main">
          <a:off x="1603375" y="220560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0.21542</cdr:x>
      <cdr:y>0.06287</cdr:y>
    </cdr:from>
    <cdr:to>
      <cdr:x>0.39462</cdr:x>
      <cdr:y>0.13264</cdr:y>
    </cdr:to>
    <cdr:sp macro="" textlink="">
      <cdr:nvSpPr>
        <cdr:cNvPr id="6" name="TextBox 5"/>
        <cdr:cNvSpPr txBox="1"/>
      </cdr:nvSpPr>
      <cdr:spPr>
        <a:xfrm xmlns:a="http://schemas.openxmlformats.org/drawingml/2006/main">
          <a:off x="1831975" y="301626"/>
          <a:ext cx="1524000" cy="3346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t>$51.1 million	</a:t>
          </a:r>
          <a:endParaRPr lang="en-US" sz="1400" b="1" dirty="0"/>
        </a:p>
      </cdr:txBody>
    </cdr:sp>
  </cdr:relSizeAnchor>
  <cdr:relSizeAnchor xmlns:cdr="http://schemas.openxmlformats.org/drawingml/2006/chartDrawing">
    <cdr:from>
      <cdr:x>0.52007</cdr:x>
      <cdr:y>0.15817</cdr:y>
    </cdr:from>
    <cdr:to>
      <cdr:x>0.69927</cdr:x>
      <cdr:y>0.22406</cdr:y>
    </cdr:to>
    <cdr:sp macro="" textlink="">
      <cdr:nvSpPr>
        <cdr:cNvPr id="7" name="TextBox 1"/>
        <cdr:cNvSpPr txBox="1"/>
      </cdr:nvSpPr>
      <cdr:spPr>
        <a:xfrm xmlns:a="http://schemas.openxmlformats.org/drawingml/2006/main">
          <a:off x="4422775" y="758826"/>
          <a:ext cx="1524000" cy="3160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$45.2 million</a:t>
          </a:r>
          <a:r>
            <a:rPr lang="en-US" sz="1100" b="1" dirty="0" smtClean="0"/>
            <a:t>	</a:t>
          </a:r>
          <a:endParaRPr lang="en-US" sz="1100" b="1" dirty="0"/>
        </a:p>
      </cdr:txBody>
    </cdr:sp>
  </cdr:relSizeAnchor>
  <cdr:relSizeAnchor xmlns:cdr="http://schemas.openxmlformats.org/drawingml/2006/chartDrawing">
    <cdr:from>
      <cdr:x>0.78887</cdr:x>
      <cdr:y>0.47614</cdr:y>
    </cdr:from>
    <cdr:to>
      <cdr:x>0.96808</cdr:x>
      <cdr:y>0.54203</cdr:y>
    </cdr:to>
    <cdr:sp macro="" textlink="">
      <cdr:nvSpPr>
        <cdr:cNvPr id="9" name="TextBox 1"/>
        <cdr:cNvSpPr txBox="1"/>
      </cdr:nvSpPr>
      <cdr:spPr>
        <a:xfrm xmlns:a="http://schemas.openxmlformats.org/drawingml/2006/main">
          <a:off x="6708775" y="2284255"/>
          <a:ext cx="1524000" cy="3160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$20.2 million</a:t>
          </a:r>
          <a:r>
            <a:rPr lang="en-US" sz="1100" b="1" dirty="0" smtClean="0"/>
            <a:t>	</a:t>
          </a:r>
          <a:endParaRPr lang="en-US" sz="1100" b="1" dirty="0"/>
        </a:p>
      </cdr:txBody>
    </cdr:sp>
  </cdr:relSizeAnchor>
  <cdr:relSizeAnchor xmlns:cdr="http://schemas.openxmlformats.org/drawingml/2006/chartDrawing">
    <cdr:from>
      <cdr:x>0.36774</cdr:x>
      <cdr:y>0.15817</cdr:y>
    </cdr:from>
    <cdr:to>
      <cdr:x>0.40358</cdr:x>
      <cdr:y>0.63468</cdr:y>
    </cdr:to>
    <cdr:sp macro="" textlink="">
      <cdr:nvSpPr>
        <cdr:cNvPr id="10" name="Rectangle 9"/>
        <cdr:cNvSpPr/>
      </cdr:nvSpPr>
      <cdr:spPr>
        <a:xfrm xmlns:a="http://schemas.openxmlformats.org/drawingml/2006/main">
          <a:off x="3127375" y="758826"/>
          <a:ext cx="304800" cy="2286000"/>
        </a:xfrm>
        <a:prstGeom xmlns:a="http://schemas.openxmlformats.org/drawingml/2006/main" prst="rect">
          <a:avLst/>
        </a:prstGeom>
        <a:solidFill xmlns:a="http://schemas.openxmlformats.org/drawingml/2006/main">
          <a:schemeClr val="accent3"/>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0.36774</cdr:x>
      <cdr:y>0.63468</cdr:y>
    </cdr:from>
    <cdr:to>
      <cdr:x>0.40358</cdr:x>
      <cdr:y>0.69821</cdr:y>
    </cdr:to>
    <cdr:sp macro="" textlink="">
      <cdr:nvSpPr>
        <cdr:cNvPr id="11" name="Rectangle 10"/>
        <cdr:cNvSpPr/>
      </cdr:nvSpPr>
      <cdr:spPr>
        <a:xfrm xmlns:a="http://schemas.openxmlformats.org/drawingml/2006/main">
          <a:off x="3127375" y="3044826"/>
          <a:ext cx="304800" cy="304800"/>
        </a:xfrm>
        <a:prstGeom xmlns:a="http://schemas.openxmlformats.org/drawingml/2006/main" prst="rect">
          <a:avLst/>
        </a:prstGeom>
        <a:solidFill xmlns:a="http://schemas.openxmlformats.org/drawingml/2006/main">
          <a:schemeClr val="accent2"/>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0.36774</cdr:x>
      <cdr:y>0.69821</cdr:y>
    </cdr:from>
    <cdr:to>
      <cdr:x>0.40358</cdr:x>
      <cdr:y>0.82528</cdr:y>
    </cdr:to>
    <cdr:sp macro="" textlink="">
      <cdr:nvSpPr>
        <cdr:cNvPr id="12" name="Rectangle 11"/>
        <cdr:cNvSpPr/>
      </cdr:nvSpPr>
      <cdr:spPr>
        <a:xfrm xmlns:a="http://schemas.openxmlformats.org/drawingml/2006/main">
          <a:off x="3127375" y="3349626"/>
          <a:ext cx="304800" cy="60960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0.36326</cdr:x>
      <cdr:y>0.28767</cdr:y>
    </cdr:from>
    <cdr:to>
      <cdr:x>0.46183</cdr:x>
      <cdr:y>0.36466</cdr:y>
    </cdr:to>
    <cdr:sp macro="" textlink="">
      <cdr:nvSpPr>
        <cdr:cNvPr id="13" name="TextBox 11"/>
        <cdr:cNvSpPr txBox="1"/>
      </cdr:nvSpPr>
      <cdr:spPr>
        <a:xfrm xmlns:a="http://schemas.openxmlformats.org/drawingml/2006/main">
          <a:off x="3089275" y="1380094"/>
          <a:ext cx="838200"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b="1" i="1" kern="1200">
              <a:solidFill>
                <a:schemeClr val="tx1"/>
              </a:solidFill>
              <a:latin typeface="Arial" charset="0"/>
              <a:ea typeface="+mn-ea"/>
              <a:cs typeface="Arial" charset="0"/>
            </a:defRPr>
          </a:lvl1pPr>
          <a:lvl2pPr marL="457200" algn="l" rtl="0" fontAlgn="base">
            <a:spcBef>
              <a:spcPct val="0"/>
            </a:spcBef>
            <a:spcAft>
              <a:spcPct val="0"/>
            </a:spcAft>
            <a:defRPr b="1" i="1" kern="1200">
              <a:solidFill>
                <a:schemeClr val="tx1"/>
              </a:solidFill>
              <a:latin typeface="Arial" charset="0"/>
              <a:ea typeface="+mn-ea"/>
              <a:cs typeface="Arial" charset="0"/>
            </a:defRPr>
          </a:lvl2pPr>
          <a:lvl3pPr marL="914400" algn="l" rtl="0" fontAlgn="base">
            <a:spcBef>
              <a:spcPct val="0"/>
            </a:spcBef>
            <a:spcAft>
              <a:spcPct val="0"/>
            </a:spcAft>
            <a:defRPr b="1" i="1" kern="1200">
              <a:solidFill>
                <a:schemeClr val="tx1"/>
              </a:solidFill>
              <a:latin typeface="Arial" charset="0"/>
              <a:ea typeface="+mn-ea"/>
              <a:cs typeface="Arial" charset="0"/>
            </a:defRPr>
          </a:lvl3pPr>
          <a:lvl4pPr marL="1371600" algn="l" rtl="0" fontAlgn="base">
            <a:spcBef>
              <a:spcPct val="0"/>
            </a:spcBef>
            <a:spcAft>
              <a:spcPct val="0"/>
            </a:spcAft>
            <a:defRPr b="1" i="1" kern="1200">
              <a:solidFill>
                <a:schemeClr val="tx1"/>
              </a:solidFill>
              <a:latin typeface="Arial" charset="0"/>
              <a:ea typeface="+mn-ea"/>
              <a:cs typeface="Arial" charset="0"/>
            </a:defRPr>
          </a:lvl4pPr>
          <a:lvl5pPr marL="1828800" algn="l" rtl="0" fontAlgn="base">
            <a:spcBef>
              <a:spcPct val="0"/>
            </a:spcBef>
            <a:spcAft>
              <a:spcPct val="0"/>
            </a:spcAft>
            <a:defRPr b="1" i="1" kern="1200">
              <a:solidFill>
                <a:schemeClr val="tx1"/>
              </a:solidFill>
              <a:latin typeface="Arial" charset="0"/>
              <a:ea typeface="+mn-ea"/>
              <a:cs typeface="Arial" charset="0"/>
            </a:defRPr>
          </a:lvl5pPr>
          <a:lvl6pPr marL="2286000" algn="l" defTabSz="914400" rtl="0" eaLnBrk="1" latinLnBrk="0" hangingPunct="1">
            <a:defRPr b="1" i="1" kern="1200">
              <a:solidFill>
                <a:schemeClr val="tx1"/>
              </a:solidFill>
              <a:latin typeface="Arial" charset="0"/>
              <a:ea typeface="+mn-ea"/>
              <a:cs typeface="Arial" charset="0"/>
            </a:defRPr>
          </a:lvl6pPr>
          <a:lvl7pPr marL="2743200" algn="l" defTabSz="914400" rtl="0" eaLnBrk="1" latinLnBrk="0" hangingPunct="1">
            <a:defRPr b="1" i="1" kern="1200">
              <a:solidFill>
                <a:schemeClr val="tx1"/>
              </a:solidFill>
              <a:latin typeface="Arial" charset="0"/>
              <a:ea typeface="+mn-ea"/>
              <a:cs typeface="Arial" charset="0"/>
            </a:defRPr>
          </a:lvl7pPr>
          <a:lvl8pPr marL="3200400" algn="l" defTabSz="914400" rtl="0" eaLnBrk="1" latinLnBrk="0" hangingPunct="1">
            <a:defRPr b="1" i="1" kern="1200">
              <a:solidFill>
                <a:schemeClr val="tx1"/>
              </a:solidFill>
              <a:latin typeface="Arial" charset="0"/>
              <a:ea typeface="+mn-ea"/>
              <a:cs typeface="Arial" charset="0"/>
            </a:defRPr>
          </a:lvl8pPr>
          <a:lvl9pPr marL="3657600" algn="l" defTabSz="914400" rtl="0" eaLnBrk="1" latinLnBrk="0" hangingPunct="1">
            <a:defRPr b="1" i="1" kern="1200">
              <a:solidFill>
                <a:schemeClr val="tx1"/>
              </a:solidFill>
              <a:latin typeface="Arial" charset="0"/>
              <a:ea typeface="+mn-ea"/>
              <a:cs typeface="Arial" charset="0"/>
            </a:defRPr>
          </a:lvl9pPr>
        </a:lstStyle>
        <a:p xmlns:a="http://schemas.openxmlformats.org/drawingml/2006/main">
          <a:r>
            <a:rPr lang="en-US" sz="1800" b="0" i="0" dirty="0" smtClean="0">
              <a:latin typeface="+mj-lt"/>
            </a:rPr>
            <a:t>$</a:t>
          </a:r>
          <a:r>
            <a:rPr lang="en-US" sz="1800" i="0" dirty="0" smtClean="0">
              <a:latin typeface="+mj-lt"/>
            </a:rPr>
            <a:t>35.8</a:t>
          </a:r>
          <a:endParaRPr lang="en-US" sz="1800" i="0" dirty="0">
            <a:latin typeface="+mj-lt"/>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3"/>
            <a:ext cx="3037840" cy="464980"/>
          </a:xfrm>
          <a:prstGeom prst="rect">
            <a:avLst/>
          </a:prstGeom>
          <a:noFill/>
          <a:ln w="9525">
            <a:noFill/>
            <a:miter lim="800000"/>
            <a:headEnd/>
            <a:tailEnd/>
          </a:ln>
          <a:effectLst/>
        </p:spPr>
        <p:txBody>
          <a:bodyPr vert="horz" wrap="square" lIns="91899" tIns="45949" rIns="91899" bIns="45949" numCol="1" anchor="t" anchorCtr="0" compatLnSpc="1">
            <a:prstTxWarp prst="textNoShape">
              <a:avLst/>
            </a:prstTxWarp>
          </a:bodyPr>
          <a:lstStyle>
            <a:lvl1pPr algn="l">
              <a:defRPr sz="1100" b="0" i="0">
                <a:ea typeface="+mn-ea"/>
              </a:defRPr>
            </a:lvl1pPr>
          </a:lstStyle>
          <a:p>
            <a:pPr>
              <a:defRPr/>
            </a:pPr>
            <a:endParaRPr lang="en-US" dirty="0"/>
          </a:p>
        </p:txBody>
      </p:sp>
      <p:sp>
        <p:nvSpPr>
          <p:cNvPr id="107523" name="Rectangle 3"/>
          <p:cNvSpPr>
            <a:spLocks noGrp="1" noChangeArrowheads="1"/>
          </p:cNvSpPr>
          <p:nvPr>
            <p:ph type="dt" sz="quarter" idx="1"/>
          </p:nvPr>
        </p:nvSpPr>
        <p:spPr bwMode="auto">
          <a:xfrm>
            <a:off x="3970940" y="3"/>
            <a:ext cx="3037840" cy="464980"/>
          </a:xfrm>
          <a:prstGeom prst="rect">
            <a:avLst/>
          </a:prstGeom>
          <a:noFill/>
          <a:ln w="9525">
            <a:noFill/>
            <a:miter lim="800000"/>
            <a:headEnd/>
            <a:tailEnd/>
          </a:ln>
          <a:effectLst/>
        </p:spPr>
        <p:txBody>
          <a:bodyPr vert="horz" wrap="square" lIns="91899" tIns="45949" rIns="91899" bIns="45949" numCol="1" anchor="t" anchorCtr="0" compatLnSpc="1">
            <a:prstTxWarp prst="textNoShape">
              <a:avLst/>
            </a:prstTxWarp>
          </a:bodyPr>
          <a:lstStyle>
            <a:lvl1pPr algn="r">
              <a:defRPr sz="1100" b="0" i="0">
                <a:ea typeface="+mn-ea"/>
              </a:defRPr>
            </a:lvl1pPr>
          </a:lstStyle>
          <a:p>
            <a:pPr>
              <a:defRPr/>
            </a:pPr>
            <a:endParaRPr lang="en-US" dirty="0"/>
          </a:p>
        </p:txBody>
      </p:sp>
      <p:sp>
        <p:nvSpPr>
          <p:cNvPr id="107524" name="Rectangle 4"/>
          <p:cNvSpPr>
            <a:spLocks noGrp="1" noChangeArrowheads="1"/>
          </p:cNvSpPr>
          <p:nvPr>
            <p:ph type="ftr" sz="quarter" idx="2"/>
          </p:nvPr>
        </p:nvSpPr>
        <p:spPr bwMode="auto">
          <a:xfrm>
            <a:off x="0" y="8829831"/>
            <a:ext cx="3037840" cy="464980"/>
          </a:xfrm>
          <a:prstGeom prst="rect">
            <a:avLst/>
          </a:prstGeom>
          <a:noFill/>
          <a:ln w="9525">
            <a:noFill/>
            <a:miter lim="800000"/>
            <a:headEnd/>
            <a:tailEnd/>
          </a:ln>
          <a:effectLst/>
        </p:spPr>
        <p:txBody>
          <a:bodyPr vert="horz" wrap="square" lIns="91899" tIns="45949" rIns="91899" bIns="45949" numCol="1" anchor="b" anchorCtr="0" compatLnSpc="1">
            <a:prstTxWarp prst="textNoShape">
              <a:avLst/>
            </a:prstTxWarp>
          </a:bodyPr>
          <a:lstStyle>
            <a:lvl1pPr algn="l">
              <a:defRPr sz="1100" b="0" i="0">
                <a:ea typeface="+mn-ea"/>
              </a:defRPr>
            </a:lvl1pPr>
          </a:lstStyle>
          <a:p>
            <a:pPr>
              <a:defRPr/>
            </a:pPr>
            <a:endParaRPr lang="en-US" dirty="0"/>
          </a:p>
        </p:txBody>
      </p:sp>
      <p:sp>
        <p:nvSpPr>
          <p:cNvPr id="107525" name="Rectangle 5"/>
          <p:cNvSpPr>
            <a:spLocks noGrp="1" noChangeArrowheads="1"/>
          </p:cNvSpPr>
          <p:nvPr>
            <p:ph type="sldNum" sz="quarter" idx="3"/>
          </p:nvPr>
        </p:nvSpPr>
        <p:spPr bwMode="auto">
          <a:xfrm>
            <a:off x="3970940" y="8829831"/>
            <a:ext cx="3037840" cy="464980"/>
          </a:xfrm>
          <a:prstGeom prst="rect">
            <a:avLst/>
          </a:prstGeom>
          <a:noFill/>
          <a:ln w="9525">
            <a:noFill/>
            <a:miter lim="800000"/>
            <a:headEnd/>
            <a:tailEnd/>
          </a:ln>
          <a:effectLst/>
        </p:spPr>
        <p:txBody>
          <a:bodyPr vert="horz" wrap="square" lIns="91899" tIns="45949" rIns="91899" bIns="45949" numCol="1" anchor="b" anchorCtr="0" compatLnSpc="1">
            <a:prstTxWarp prst="textNoShape">
              <a:avLst/>
            </a:prstTxWarp>
          </a:bodyPr>
          <a:lstStyle>
            <a:lvl1pPr algn="r">
              <a:defRPr sz="1100" b="0" i="0"/>
            </a:lvl1pPr>
          </a:lstStyle>
          <a:p>
            <a:pPr>
              <a:defRPr/>
            </a:pPr>
            <a:fld id="{971D2B1E-724C-4C45-86CE-41BDDB25EE25}" type="slidenum">
              <a:rPr lang="en-US"/>
              <a:pPr>
                <a:defRPr/>
              </a:pPr>
              <a:t>‹#›</a:t>
            </a:fld>
            <a:endParaRPr lang="en-US" dirty="0"/>
          </a:p>
        </p:txBody>
      </p:sp>
    </p:spTree>
    <p:extLst>
      <p:ext uri="{BB962C8B-B14F-4D97-AF65-F5344CB8AC3E}">
        <p14:creationId xmlns:p14="http://schemas.microsoft.com/office/powerpoint/2010/main" val="16072722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3"/>
            <a:ext cx="3037840" cy="464980"/>
          </a:xfrm>
          <a:prstGeom prst="rect">
            <a:avLst/>
          </a:prstGeom>
          <a:noFill/>
          <a:ln w="9525">
            <a:noFill/>
            <a:miter lim="800000"/>
            <a:headEnd/>
            <a:tailEnd/>
          </a:ln>
          <a:effectLst/>
        </p:spPr>
        <p:txBody>
          <a:bodyPr vert="horz" wrap="square" lIns="93640" tIns="46819" rIns="93640" bIns="46819" numCol="1" anchor="t" anchorCtr="0" compatLnSpc="1">
            <a:prstTxWarp prst="textNoShape">
              <a:avLst/>
            </a:prstTxWarp>
          </a:bodyPr>
          <a:lstStyle>
            <a:lvl1pPr algn="l" defTabSz="936528">
              <a:defRPr sz="1100" b="0" i="0">
                <a:ea typeface="+mn-ea"/>
              </a:defRPr>
            </a:lvl1pPr>
          </a:lstStyle>
          <a:p>
            <a:pPr>
              <a:defRPr/>
            </a:pPr>
            <a:endParaRPr lang="en-US" dirty="0"/>
          </a:p>
        </p:txBody>
      </p:sp>
      <p:sp>
        <p:nvSpPr>
          <p:cNvPr id="5123" name="Rectangle 3"/>
          <p:cNvSpPr>
            <a:spLocks noGrp="1" noChangeArrowheads="1"/>
          </p:cNvSpPr>
          <p:nvPr>
            <p:ph type="dt" idx="1"/>
          </p:nvPr>
        </p:nvSpPr>
        <p:spPr bwMode="auto">
          <a:xfrm>
            <a:off x="3970940" y="3"/>
            <a:ext cx="3037840" cy="464980"/>
          </a:xfrm>
          <a:prstGeom prst="rect">
            <a:avLst/>
          </a:prstGeom>
          <a:noFill/>
          <a:ln w="9525">
            <a:noFill/>
            <a:miter lim="800000"/>
            <a:headEnd/>
            <a:tailEnd/>
          </a:ln>
          <a:effectLst/>
        </p:spPr>
        <p:txBody>
          <a:bodyPr vert="horz" wrap="square" lIns="93640" tIns="46819" rIns="93640" bIns="46819" numCol="1" anchor="t" anchorCtr="0" compatLnSpc="1">
            <a:prstTxWarp prst="textNoShape">
              <a:avLst/>
            </a:prstTxWarp>
          </a:bodyPr>
          <a:lstStyle>
            <a:lvl1pPr algn="r" defTabSz="936528">
              <a:defRPr sz="1100" b="0" i="0">
                <a:ea typeface="+mn-ea"/>
              </a:defRPr>
            </a:lvl1pPr>
          </a:lstStyle>
          <a:p>
            <a:pPr>
              <a:defRPr/>
            </a:pPr>
            <a:endParaRPr lang="en-US" dirty="0"/>
          </a:p>
        </p:txBody>
      </p:sp>
      <p:sp>
        <p:nvSpPr>
          <p:cNvPr id="25604" name="Rectangle 4"/>
          <p:cNvSpPr>
            <a:spLocks noGrp="1" noRot="1" noChangeAspect="1" noChangeArrowheads="1" noTextEdit="1"/>
          </p:cNvSpPr>
          <p:nvPr>
            <p:ph type="sldImg" idx="2"/>
          </p:nvPr>
        </p:nvSpPr>
        <p:spPr bwMode="auto">
          <a:xfrm>
            <a:off x="1179513" y="695325"/>
            <a:ext cx="4651375" cy="34877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1046" y="4414916"/>
            <a:ext cx="5609944" cy="4184819"/>
          </a:xfrm>
          <a:prstGeom prst="rect">
            <a:avLst/>
          </a:prstGeom>
          <a:noFill/>
          <a:ln w="9525">
            <a:noFill/>
            <a:miter lim="800000"/>
            <a:headEnd/>
            <a:tailEnd/>
          </a:ln>
          <a:effectLst/>
        </p:spPr>
        <p:txBody>
          <a:bodyPr vert="horz" wrap="square" lIns="93640" tIns="46819" rIns="93640" bIns="468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29831"/>
            <a:ext cx="3037840" cy="464980"/>
          </a:xfrm>
          <a:prstGeom prst="rect">
            <a:avLst/>
          </a:prstGeom>
          <a:noFill/>
          <a:ln w="9525">
            <a:noFill/>
            <a:miter lim="800000"/>
            <a:headEnd/>
            <a:tailEnd/>
          </a:ln>
          <a:effectLst/>
        </p:spPr>
        <p:txBody>
          <a:bodyPr vert="horz" wrap="square" lIns="93640" tIns="46819" rIns="93640" bIns="46819" numCol="1" anchor="b" anchorCtr="0" compatLnSpc="1">
            <a:prstTxWarp prst="textNoShape">
              <a:avLst/>
            </a:prstTxWarp>
          </a:bodyPr>
          <a:lstStyle>
            <a:lvl1pPr algn="l" defTabSz="936528">
              <a:defRPr sz="1100" b="0" i="0">
                <a:ea typeface="+mn-ea"/>
              </a:defRPr>
            </a:lvl1pPr>
          </a:lstStyle>
          <a:p>
            <a:pPr>
              <a:defRPr/>
            </a:pPr>
            <a:endParaRPr lang="en-US" dirty="0"/>
          </a:p>
        </p:txBody>
      </p:sp>
      <p:sp>
        <p:nvSpPr>
          <p:cNvPr id="5127" name="Rectangle 7"/>
          <p:cNvSpPr>
            <a:spLocks noGrp="1" noChangeArrowheads="1"/>
          </p:cNvSpPr>
          <p:nvPr>
            <p:ph type="sldNum" sz="quarter" idx="5"/>
          </p:nvPr>
        </p:nvSpPr>
        <p:spPr bwMode="auto">
          <a:xfrm>
            <a:off x="3970940" y="8829831"/>
            <a:ext cx="3037840" cy="464980"/>
          </a:xfrm>
          <a:prstGeom prst="rect">
            <a:avLst/>
          </a:prstGeom>
          <a:noFill/>
          <a:ln w="9525">
            <a:noFill/>
            <a:miter lim="800000"/>
            <a:headEnd/>
            <a:tailEnd/>
          </a:ln>
          <a:effectLst/>
        </p:spPr>
        <p:txBody>
          <a:bodyPr vert="horz" wrap="square" lIns="93640" tIns="46819" rIns="93640" bIns="46819" numCol="1" anchor="b" anchorCtr="0" compatLnSpc="1">
            <a:prstTxWarp prst="textNoShape">
              <a:avLst/>
            </a:prstTxWarp>
          </a:bodyPr>
          <a:lstStyle>
            <a:lvl1pPr algn="r" defTabSz="936528">
              <a:defRPr sz="1100" b="0" i="0"/>
            </a:lvl1pPr>
          </a:lstStyle>
          <a:p>
            <a:pPr>
              <a:defRPr/>
            </a:pPr>
            <a:fld id="{5C10D46C-1EE4-4B3E-BD6D-002ADCF9069E}" type="slidenum">
              <a:rPr lang="en-US"/>
              <a:pPr>
                <a:defRPr/>
              </a:pPr>
              <a:t>‹#›</a:t>
            </a:fld>
            <a:endParaRPr lang="en-US" dirty="0"/>
          </a:p>
        </p:txBody>
      </p:sp>
    </p:spTree>
    <p:extLst>
      <p:ext uri="{BB962C8B-B14F-4D97-AF65-F5344CB8AC3E}">
        <p14:creationId xmlns:p14="http://schemas.microsoft.com/office/powerpoint/2010/main" val="15576360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a:noFill/>
        </p:spPr>
        <p:txBody>
          <a:bodyPr/>
          <a:lstStyle/>
          <a:p>
            <a:fld id="{ED3BADA9-7C84-41B8-AC41-7E6CFA71176D}" type="slidenum">
              <a:rPr lang="en-US" smtClean="0">
                <a:solidFill>
                  <a:prstClr val="black"/>
                </a:solidFill>
              </a:rPr>
              <a:pPr/>
              <a:t>1</a:t>
            </a:fld>
            <a:endParaRPr lang="en-US" dirty="0"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TRS</a:t>
            </a:r>
            <a:r>
              <a:rPr lang="en-US" baseline="0" dirty="0" smtClean="0"/>
              <a:t> saved $4.7 million (down to $18.2 million)</a:t>
            </a:r>
          </a:p>
          <a:p>
            <a:r>
              <a:rPr lang="en-US" baseline="0" dirty="0" smtClean="0"/>
              <a:t>ERS saved $300K (down to $5.1 million)</a:t>
            </a:r>
          </a:p>
          <a:p>
            <a:r>
              <a:rPr lang="en-US" baseline="0" dirty="0" smtClean="0"/>
              <a:t>Charter SAS cap at 975 students assumes phase in at full enrollment</a:t>
            </a:r>
          </a:p>
          <a:p>
            <a:r>
              <a:rPr lang="en-US" baseline="0" dirty="0" smtClean="0"/>
              <a:t>Current RAN $35 million at 0.66% for 8 months</a:t>
            </a:r>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solidFill>
                  <a:prstClr val="black"/>
                </a:solidFill>
              </a:rPr>
              <a:pPr>
                <a:defRPr/>
              </a:pPr>
              <a:t>10</a:t>
            </a:fld>
            <a:endParaRPr lang="en-US" dirty="0">
              <a:solidFill>
                <a:prstClr val="black"/>
              </a:solidFill>
            </a:endParaRPr>
          </a:p>
        </p:txBody>
      </p:sp>
    </p:spTree>
    <p:extLst>
      <p:ext uri="{BB962C8B-B14F-4D97-AF65-F5344CB8AC3E}">
        <p14:creationId xmlns:p14="http://schemas.microsoft.com/office/powerpoint/2010/main" val="1293719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11</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419600"/>
            <a:ext cx="43053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7027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12</a:t>
            </a:fld>
            <a:endParaRPr lang="en-US" dirty="0"/>
          </a:p>
        </p:txBody>
      </p:sp>
    </p:spTree>
    <p:extLst>
      <p:ext uri="{BB962C8B-B14F-4D97-AF65-F5344CB8AC3E}">
        <p14:creationId xmlns:p14="http://schemas.microsoft.com/office/powerpoint/2010/main" val="1498060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13</a:t>
            </a:fld>
            <a:endParaRPr lang="en-US" dirty="0"/>
          </a:p>
        </p:txBody>
      </p:sp>
    </p:spTree>
    <p:extLst>
      <p:ext uri="{BB962C8B-B14F-4D97-AF65-F5344CB8AC3E}">
        <p14:creationId xmlns:p14="http://schemas.microsoft.com/office/powerpoint/2010/main" val="3070934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14</a:t>
            </a:fld>
            <a:endParaRPr lang="en-US" dirty="0"/>
          </a:p>
        </p:txBody>
      </p:sp>
    </p:spTree>
    <p:extLst>
      <p:ext uri="{BB962C8B-B14F-4D97-AF65-F5344CB8AC3E}">
        <p14:creationId xmlns:p14="http://schemas.microsoft.com/office/powerpoint/2010/main" val="3370218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15</a:t>
            </a:fld>
            <a:endParaRPr lang="en-US" dirty="0"/>
          </a:p>
        </p:txBody>
      </p:sp>
    </p:spTree>
    <p:extLst>
      <p:ext uri="{BB962C8B-B14F-4D97-AF65-F5344CB8AC3E}">
        <p14:creationId xmlns:p14="http://schemas.microsoft.com/office/powerpoint/2010/main" val="13821598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33600" y="454025"/>
            <a:ext cx="4651375" cy="3487738"/>
          </a:xfrm>
        </p:spPr>
      </p:sp>
      <p:sp>
        <p:nvSpPr>
          <p:cNvPr id="3" name="Notes Placeholder 2"/>
          <p:cNvSpPr>
            <a:spLocks noGrp="1"/>
          </p:cNvSpPr>
          <p:nvPr>
            <p:ph type="body" idx="1"/>
          </p:nvPr>
        </p:nvSpPr>
        <p:spPr>
          <a:xfrm>
            <a:off x="228600" y="4191000"/>
            <a:ext cx="6629399" cy="4876800"/>
          </a:xfrm>
        </p:spPr>
        <p:txBody>
          <a:bodyPr/>
          <a:lstStyle/>
          <a:p>
            <a:endParaRPr lang="en-US" dirty="0"/>
          </a:p>
          <a:p>
            <a:r>
              <a:rPr lang="en-US" dirty="0"/>
              <a:t>Increased Intervention</a:t>
            </a:r>
          </a:p>
          <a:p>
            <a:pPr marL="171441" indent="-171441">
              <a:buFont typeface="Arial" panose="020B0604020202020204" pitchFamily="34" charset="0"/>
              <a:buChar char="•"/>
            </a:pPr>
            <a:r>
              <a:rPr lang="en-US" dirty="0"/>
              <a:t>Focus on building a tiered intervention system and providing teachers with the guidance and tools to accurately target intervention and enrichment needs.</a:t>
            </a:r>
          </a:p>
          <a:p>
            <a:pPr marL="171441" indent="-171441">
              <a:buFont typeface="Arial" panose="020B0604020202020204" pitchFamily="34" charset="0"/>
              <a:buChar char="•"/>
            </a:pPr>
            <a:r>
              <a:rPr lang="en-US" dirty="0"/>
              <a:t>Investment in additional teachers to provide specialized reading and math instruction to students based upon intervention needs. We have a number of students who need additional support. While we continue to build a rigorous core program, we must also catch kids up and challenge those who are advanced. To do so we must invest in the teachers and systems that we need to do so</a:t>
            </a:r>
            <a:r>
              <a:rPr lang="en-US" dirty="0" smtClean="0"/>
              <a:t>.</a:t>
            </a:r>
          </a:p>
          <a:p>
            <a:pPr marL="171441" indent="-171441">
              <a:buFont typeface="Arial" panose="020B0604020202020204" pitchFamily="34" charset="0"/>
              <a:buChar char="•"/>
            </a:pPr>
            <a:endParaRPr lang="en-US" dirty="0"/>
          </a:p>
          <a:p>
            <a:r>
              <a:rPr lang="en-US" b="1" u="sng" dirty="0" smtClean="0"/>
              <a:t>General Fund Impact is +1.5 FTEs</a:t>
            </a:r>
            <a:r>
              <a:rPr lang="en-US" dirty="0" smtClean="0"/>
              <a:t>:</a:t>
            </a:r>
          </a:p>
          <a:p>
            <a:pPr marL="171441" indent="-171441">
              <a:buFont typeface="Arial" panose="020B0604020202020204" pitchFamily="34" charset="0"/>
              <a:buChar char="•"/>
            </a:pPr>
            <a:r>
              <a:rPr lang="en-US" dirty="0" smtClean="0"/>
              <a:t>+1 Elementary Teacher ELMS 6</a:t>
            </a:r>
            <a:r>
              <a:rPr lang="en-US" baseline="30000" dirty="0" smtClean="0"/>
              <a:t>th</a:t>
            </a:r>
            <a:r>
              <a:rPr lang="en-US" dirty="0" smtClean="0"/>
              <a:t> Grade</a:t>
            </a:r>
          </a:p>
          <a:p>
            <a:pPr marL="171441" indent="-171441">
              <a:buFont typeface="Arial" panose="020B0604020202020204" pitchFamily="34" charset="0"/>
              <a:buChar char="•"/>
            </a:pPr>
            <a:r>
              <a:rPr lang="en-US" dirty="0" smtClean="0"/>
              <a:t>+11 Special Education Teachers</a:t>
            </a:r>
          </a:p>
          <a:p>
            <a:pPr marL="171441" indent="-171441">
              <a:buFont typeface="Arial" panose="020B0604020202020204" pitchFamily="34" charset="0"/>
              <a:buChar char="•"/>
            </a:pPr>
            <a:r>
              <a:rPr lang="en-US" dirty="0" smtClean="0"/>
              <a:t>+3 Math &amp; Literacy Coaches at High Schools shifting from Grant Funds</a:t>
            </a:r>
          </a:p>
          <a:p>
            <a:pPr marL="171441" indent="-171441">
              <a:buFont typeface="Arial" panose="020B0604020202020204" pitchFamily="34" charset="0"/>
              <a:buChar char="•"/>
            </a:pPr>
            <a:r>
              <a:rPr lang="en-US" dirty="0" smtClean="0"/>
              <a:t>-5 Purchasing Staff in County Consolidation</a:t>
            </a:r>
          </a:p>
          <a:p>
            <a:pPr marL="171441" indent="-171441">
              <a:buFont typeface="Arial" panose="020B0604020202020204" pitchFamily="34" charset="0"/>
              <a:buChar char="•"/>
            </a:pPr>
            <a:r>
              <a:rPr lang="en-US" dirty="0" smtClean="0"/>
              <a:t>-2 Support staff originally added in the proposed budget</a:t>
            </a:r>
          </a:p>
          <a:p>
            <a:pPr marL="171441" indent="-171441">
              <a:buFont typeface="Arial" panose="020B0604020202020204" pitchFamily="34" charset="0"/>
              <a:buChar char="•"/>
            </a:pPr>
            <a:r>
              <a:rPr lang="en-US" dirty="0" smtClean="0"/>
              <a:t>-6 Peer Observers shifting to Grant funds</a:t>
            </a:r>
          </a:p>
          <a:p>
            <a:pPr marL="171441" indent="-171441">
              <a:buFont typeface="Arial" panose="020B0604020202020204" pitchFamily="34" charset="0"/>
              <a:buChar char="•"/>
            </a:pPr>
            <a:r>
              <a:rPr lang="en-US" dirty="0" smtClean="0"/>
              <a:t>-0.5 Media Communications shifting to Perkins Grant</a:t>
            </a:r>
          </a:p>
          <a:p>
            <a:pPr marL="171441" indent="-171441">
              <a:buFont typeface="Arial" panose="020B0604020202020204" pitchFamily="34" charset="0"/>
              <a:buChar char="•"/>
            </a:pPr>
            <a:endParaRPr lang="en-US" dirty="0" smtClean="0"/>
          </a:p>
          <a:p>
            <a:pPr marL="171441" indent="-171441">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solidFill>
                  <a:prstClr val="black"/>
                </a:solidFill>
              </a:rPr>
              <a:pPr>
                <a:defRPr/>
              </a:pPr>
              <a:t>16</a:t>
            </a:fld>
            <a:endParaRPr lang="en-US" dirty="0">
              <a:solidFill>
                <a:prstClr val="black"/>
              </a:solidFill>
            </a:endParaRPr>
          </a:p>
        </p:txBody>
      </p:sp>
      <p:sp>
        <p:nvSpPr>
          <p:cNvPr id="8" name="TextBox 7"/>
          <p:cNvSpPr txBox="1"/>
          <p:nvPr/>
        </p:nvSpPr>
        <p:spPr>
          <a:xfrm>
            <a:off x="152400" y="457200"/>
            <a:ext cx="1905000" cy="1938992"/>
          </a:xfrm>
          <a:prstGeom prst="rect">
            <a:avLst/>
          </a:prstGeom>
          <a:noFill/>
        </p:spPr>
        <p:txBody>
          <a:bodyPr wrap="square" rtlCol="0">
            <a:spAutoFit/>
          </a:bodyPr>
          <a:lstStyle/>
          <a:p>
            <a:r>
              <a:rPr lang="en-US" sz="1200" i="0" dirty="0" smtClean="0">
                <a:latin typeface="+mj-lt"/>
              </a:rPr>
              <a:t>Net Change of 5 Positions</a:t>
            </a:r>
          </a:p>
          <a:p>
            <a:r>
              <a:rPr lang="en-US" sz="1200" i="0" dirty="0">
                <a:latin typeface="+mj-lt"/>
              </a:rPr>
              <a:t> </a:t>
            </a:r>
            <a:r>
              <a:rPr lang="en-US" sz="1200" i="0" dirty="0" smtClean="0">
                <a:latin typeface="+mj-lt"/>
              </a:rPr>
              <a:t>Since Proposed Budget</a:t>
            </a:r>
          </a:p>
          <a:p>
            <a:endParaRPr lang="en-US" sz="1200" b="0" i="0" u="sng" dirty="0">
              <a:latin typeface="+mj-lt"/>
            </a:endParaRPr>
          </a:p>
          <a:p>
            <a:r>
              <a:rPr lang="en-US" sz="1200" b="0" i="0" u="sng" dirty="0" smtClean="0">
                <a:latin typeface="+mj-lt"/>
              </a:rPr>
              <a:t>Added</a:t>
            </a:r>
          </a:p>
          <a:p>
            <a:r>
              <a:rPr lang="en-US" sz="1200" b="0" i="0" dirty="0" smtClean="0">
                <a:latin typeface="+mj-lt"/>
              </a:rPr>
              <a:t>+1 Teacher ELMS</a:t>
            </a:r>
          </a:p>
          <a:p>
            <a:r>
              <a:rPr lang="en-US" sz="1200" b="0" i="0" dirty="0" smtClean="0">
                <a:solidFill>
                  <a:srgbClr val="FF0000"/>
                </a:solidFill>
                <a:latin typeface="+mj-lt"/>
              </a:rPr>
              <a:t>+11 Sped Teachers</a:t>
            </a:r>
          </a:p>
          <a:p>
            <a:r>
              <a:rPr lang="en-US" sz="1200" b="0" i="0" u="sng" dirty="0" smtClean="0">
                <a:latin typeface="+mj-lt"/>
              </a:rPr>
              <a:t>Reduced</a:t>
            </a:r>
            <a:r>
              <a:rPr lang="en-US" sz="1200" b="0" i="0" dirty="0" smtClean="0">
                <a:latin typeface="+mj-lt"/>
              </a:rPr>
              <a:t> </a:t>
            </a:r>
          </a:p>
          <a:p>
            <a:r>
              <a:rPr lang="en-US" sz="1200" b="0" i="0" dirty="0">
                <a:solidFill>
                  <a:srgbClr val="FF0000"/>
                </a:solidFill>
                <a:latin typeface="+mj-lt"/>
              </a:rPr>
              <a:t>-</a:t>
            </a:r>
            <a:r>
              <a:rPr lang="en-US" sz="1200" b="0" i="0" dirty="0" smtClean="0">
                <a:solidFill>
                  <a:srgbClr val="FF0000"/>
                </a:solidFill>
                <a:latin typeface="+mj-lt"/>
              </a:rPr>
              <a:t>5 Purchasing Consolidation</a:t>
            </a:r>
          </a:p>
          <a:p>
            <a:r>
              <a:rPr lang="en-US" sz="1200" b="0" i="0" dirty="0" smtClean="0">
                <a:latin typeface="+mj-lt"/>
              </a:rPr>
              <a:t>-1 Clerical &amp; </a:t>
            </a:r>
          </a:p>
          <a:p>
            <a:r>
              <a:rPr lang="en-US" sz="1200" b="0" i="0" dirty="0">
                <a:latin typeface="+mj-lt"/>
              </a:rPr>
              <a:t>-</a:t>
            </a:r>
            <a:r>
              <a:rPr lang="en-US" sz="1200" b="0" i="0" dirty="0" smtClean="0">
                <a:latin typeface="+mj-lt"/>
              </a:rPr>
              <a:t>1 Analyst </a:t>
            </a:r>
          </a:p>
        </p:txBody>
      </p:sp>
    </p:spTree>
    <p:extLst>
      <p:ext uri="{BB962C8B-B14F-4D97-AF65-F5344CB8AC3E}">
        <p14:creationId xmlns:p14="http://schemas.microsoft.com/office/powerpoint/2010/main" val="2142294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52400" y="4267200"/>
            <a:ext cx="6705600" cy="5334000"/>
          </a:xfrm>
        </p:spPr>
        <p:txBody>
          <a:bodyPr/>
          <a:lstStyle/>
          <a:p>
            <a:r>
              <a:rPr lang="en-US" sz="900" u="sng" kern="1200" dirty="0" smtClean="0">
                <a:solidFill>
                  <a:schemeClr val="tx1"/>
                </a:solidFill>
                <a:effectLst/>
                <a:latin typeface="Arial" charset="0"/>
                <a:ea typeface="Arial" charset="0"/>
                <a:cs typeface="Arial" charset="0"/>
              </a:rPr>
              <a:t>Expense Increases</a:t>
            </a:r>
            <a:endParaRPr lang="en-US" sz="900" kern="1200" dirty="0" smtClean="0">
              <a:solidFill>
                <a:schemeClr val="tx1"/>
              </a:solidFill>
              <a:effectLst/>
              <a:latin typeface="Arial" charset="0"/>
              <a:ea typeface="Arial" charset="0"/>
              <a:cs typeface="Arial" charset="0"/>
            </a:endParaRPr>
          </a:p>
          <a:p>
            <a:r>
              <a:rPr lang="en-US" sz="900" kern="1200" dirty="0" smtClean="0">
                <a:solidFill>
                  <a:schemeClr val="tx1"/>
                </a:solidFill>
                <a:effectLst/>
                <a:latin typeface="Arial" charset="0"/>
                <a:ea typeface="Arial" charset="0"/>
                <a:cs typeface="Arial" charset="0"/>
              </a:rPr>
              <a:t>Increases in contracts and supplies are primarily due to the following items.</a:t>
            </a:r>
          </a:p>
          <a:p>
            <a:r>
              <a:rPr lang="en-US" sz="900" kern="1200" dirty="0" smtClean="0">
                <a:solidFill>
                  <a:schemeClr val="tx1"/>
                </a:solidFill>
                <a:effectLst/>
                <a:latin typeface="Arial" charset="0"/>
                <a:ea typeface="Arial" charset="0"/>
                <a:cs typeface="Arial" charset="0"/>
              </a:rPr>
              <a:t> </a:t>
            </a:r>
          </a:p>
          <a:p>
            <a:r>
              <a:rPr lang="en-US" sz="900" b="1" kern="1200" dirty="0" smtClean="0">
                <a:solidFill>
                  <a:schemeClr val="tx1"/>
                </a:solidFill>
                <a:effectLst/>
                <a:latin typeface="Arial" charset="0"/>
                <a:ea typeface="Arial" charset="0"/>
                <a:cs typeface="Arial" charset="0"/>
              </a:rPr>
              <a:t>Contracts</a:t>
            </a:r>
            <a:endParaRPr lang="en-US" sz="900" kern="1200" dirty="0" smtClean="0">
              <a:solidFill>
                <a:schemeClr val="tx1"/>
              </a:solidFill>
              <a:effectLst/>
              <a:latin typeface="Arial" charset="0"/>
              <a:ea typeface="Arial" charset="0"/>
              <a:cs typeface="Arial" charset="0"/>
            </a:endParaRPr>
          </a:p>
          <a:p>
            <a:r>
              <a:rPr lang="en-US" sz="900" kern="1200" dirty="0" smtClean="0">
                <a:solidFill>
                  <a:schemeClr val="tx1"/>
                </a:solidFill>
                <a:effectLst/>
                <a:latin typeface="Arial" charset="0"/>
                <a:ea typeface="Arial" charset="0"/>
                <a:cs typeface="Arial" charset="0"/>
              </a:rPr>
              <a:t>Services related to compliance with the Assurance of Discontinuance (+$2.7 million)</a:t>
            </a:r>
          </a:p>
          <a:p>
            <a:r>
              <a:rPr lang="en-US" sz="900" kern="1200" dirty="0" smtClean="0">
                <a:solidFill>
                  <a:schemeClr val="tx1"/>
                </a:solidFill>
                <a:effectLst/>
                <a:latin typeface="Arial" charset="0"/>
                <a:ea typeface="Arial" charset="0"/>
                <a:cs typeface="Arial" charset="0"/>
              </a:rPr>
              <a:t>Charter School tuition (+$2.6 million)</a:t>
            </a:r>
          </a:p>
          <a:p>
            <a:r>
              <a:rPr lang="en-US" sz="900" kern="1200" dirty="0" smtClean="0">
                <a:solidFill>
                  <a:schemeClr val="tx1"/>
                </a:solidFill>
                <a:effectLst/>
                <a:latin typeface="Arial" charset="0"/>
                <a:ea typeface="Arial" charset="0"/>
                <a:cs typeface="Arial" charset="0"/>
              </a:rPr>
              <a:t>School reviews, technical assistance to strengthen educator evaluation, and classroom coaching previously funded in grants (+$2.5 million)</a:t>
            </a:r>
          </a:p>
          <a:p>
            <a:r>
              <a:rPr lang="en-US" sz="900" kern="1200" dirty="0" smtClean="0">
                <a:solidFill>
                  <a:schemeClr val="tx1"/>
                </a:solidFill>
                <a:effectLst/>
                <a:latin typeface="Arial" charset="0"/>
                <a:ea typeface="Arial" charset="0"/>
                <a:cs typeface="Arial" charset="0"/>
              </a:rPr>
              <a:t>Enrichment programs at extended learning time schools previously funded in grants (+$1.5 million)</a:t>
            </a:r>
          </a:p>
          <a:p>
            <a:r>
              <a:rPr lang="en-US" sz="900" kern="1200" dirty="0" smtClean="0">
                <a:solidFill>
                  <a:schemeClr val="tx1"/>
                </a:solidFill>
                <a:effectLst/>
                <a:latin typeface="Arial" charset="0"/>
                <a:ea typeface="Arial" charset="0"/>
                <a:cs typeface="Arial" charset="0"/>
              </a:rPr>
              <a:t>BOCES Services for Special Education (+$835,000)</a:t>
            </a:r>
          </a:p>
          <a:p>
            <a:r>
              <a:rPr lang="en-US" sz="900" kern="1200" dirty="0" smtClean="0">
                <a:solidFill>
                  <a:schemeClr val="tx1"/>
                </a:solidFill>
                <a:effectLst/>
                <a:latin typeface="Arial" charset="0"/>
                <a:ea typeface="Arial" charset="0"/>
                <a:cs typeface="Arial" charset="0"/>
              </a:rPr>
              <a:t>Alternative programs (+$825,000)</a:t>
            </a:r>
          </a:p>
          <a:p>
            <a:r>
              <a:rPr lang="en-US" sz="900" kern="1200" dirty="0" smtClean="0">
                <a:solidFill>
                  <a:schemeClr val="tx1"/>
                </a:solidFill>
                <a:effectLst/>
                <a:latin typeface="Arial" charset="0"/>
                <a:ea typeface="Arial" charset="0"/>
                <a:cs typeface="Arial" charset="0"/>
              </a:rPr>
              <a:t>Contract Transportation increase based on RFP (+$650,000)</a:t>
            </a:r>
          </a:p>
          <a:p>
            <a:r>
              <a:rPr lang="en-US" sz="900" kern="1200" dirty="0" smtClean="0">
                <a:solidFill>
                  <a:schemeClr val="tx1"/>
                </a:solidFill>
                <a:effectLst/>
                <a:latin typeface="Arial" charset="0"/>
                <a:ea typeface="Arial" charset="0"/>
                <a:cs typeface="Arial" charset="0"/>
              </a:rPr>
              <a:t>Syracuse Police – School Resource Officers (+$566,000)</a:t>
            </a:r>
          </a:p>
          <a:p>
            <a:r>
              <a:rPr lang="en-US" sz="900" kern="1200" dirty="0" smtClean="0">
                <a:solidFill>
                  <a:schemeClr val="tx1"/>
                </a:solidFill>
                <a:effectLst/>
                <a:latin typeface="Arial" charset="0"/>
                <a:ea typeface="Arial" charset="0"/>
                <a:cs typeface="Arial" charset="0"/>
              </a:rPr>
              <a:t>SUPES Academy – Principal Mentors (+$500,000)</a:t>
            </a:r>
          </a:p>
          <a:p>
            <a:r>
              <a:rPr lang="en-US" sz="900" kern="1200" dirty="0" smtClean="0">
                <a:solidFill>
                  <a:schemeClr val="tx1"/>
                </a:solidFill>
                <a:effectLst/>
                <a:latin typeface="Arial" charset="0"/>
                <a:ea typeface="Arial" charset="0"/>
                <a:cs typeface="Arial" charset="0"/>
              </a:rPr>
              <a:t>Purchasing Consolidation (+$320,000)</a:t>
            </a:r>
          </a:p>
          <a:p>
            <a:r>
              <a:rPr lang="en-US" sz="900" kern="1200" dirty="0" smtClean="0">
                <a:solidFill>
                  <a:schemeClr val="tx1"/>
                </a:solidFill>
                <a:effectLst/>
                <a:latin typeface="Arial" charset="0"/>
                <a:ea typeface="Arial" charset="0"/>
                <a:cs typeface="Arial" charset="0"/>
              </a:rPr>
              <a:t>Summer School Transportation for High School students (+$160,000)</a:t>
            </a:r>
          </a:p>
          <a:p>
            <a:r>
              <a:rPr lang="en-US" sz="900" kern="1200" dirty="0" smtClean="0">
                <a:solidFill>
                  <a:schemeClr val="tx1"/>
                </a:solidFill>
                <a:effectLst/>
                <a:latin typeface="Arial" charset="0"/>
                <a:ea typeface="Arial" charset="0"/>
                <a:cs typeface="Arial" charset="0"/>
              </a:rPr>
              <a:t>Color copiers in all school buildings (+$150,000)</a:t>
            </a:r>
          </a:p>
          <a:p>
            <a:r>
              <a:rPr lang="en-US" sz="900" kern="1200" dirty="0" smtClean="0">
                <a:solidFill>
                  <a:schemeClr val="tx1"/>
                </a:solidFill>
                <a:effectLst/>
                <a:latin typeface="Arial" charset="0"/>
                <a:ea typeface="Arial" charset="0"/>
                <a:cs typeface="Arial" charset="0"/>
              </a:rPr>
              <a:t>Additional field trip experiences (+$120,000)</a:t>
            </a:r>
          </a:p>
          <a:p>
            <a:r>
              <a:rPr lang="en-US" sz="900" kern="1200" dirty="0" smtClean="0">
                <a:solidFill>
                  <a:schemeClr val="tx1"/>
                </a:solidFill>
                <a:effectLst/>
                <a:latin typeface="Arial" charset="0"/>
                <a:ea typeface="Arial" charset="0"/>
                <a:cs typeface="Arial" charset="0"/>
              </a:rPr>
              <a:t> </a:t>
            </a:r>
          </a:p>
          <a:p>
            <a:r>
              <a:rPr lang="en-US" sz="900" b="1" kern="1200" dirty="0" smtClean="0">
                <a:solidFill>
                  <a:schemeClr val="tx1"/>
                </a:solidFill>
                <a:effectLst/>
                <a:latin typeface="Arial" charset="0"/>
                <a:ea typeface="Arial" charset="0"/>
                <a:cs typeface="Arial" charset="0"/>
              </a:rPr>
              <a:t>Supplies &amp; Equipment</a:t>
            </a:r>
            <a:endParaRPr lang="en-US" sz="900" kern="1200" dirty="0" smtClean="0">
              <a:solidFill>
                <a:schemeClr val="tx1"/>
              </a:solidFill>
              <a:effectLst/>
              <a:latin typeface="Arial" charset="0"/>
              <a:ea typeface="Arial" charset="0"/>
              <a:cs typeface="Arial" charset="0"/>
            </a:endParaRPr>
          </a:p>
          <a:p>
            <a:r>
              <a:rPr lang="en-US" sz="900" kern="1200" dirty="0" smtClean="0">
                <a:solidFill>
                  <a:schemeClr val="tx1"/>
                </a:solidFill>
                <a:effectLst/>
                <a:latin typeface="Arial" charset="0"/>
                <a:ea typeface="Arial" charset="0"/>
                <a:cs typeface="Arial" charset="0"/>
              </a:rPr>
              <a:t>Instructional Supplies for Twilight, Fine Arts, HSGI, Science, Library, and Other (+$660,000)</a:t>
            </a:r>
          </a:p>
          <a:p>
            <a:r>
              <a:rPr lang="en-US" sz="900" kern="1200" dirty="0" smtClean="0">
                <a:solidFill>
                  <a:schemeClr val="tx1"/>
                </a:solidFill>
                <a:effectLst/>
                <a:latin typeface="Arial" charset="0"/>
                <a:ea typeface="Arial" charset="0"/>
                <a:cs typeface="Arial" charset="0"/>
              </a:rPr>
              <a:t>Capital Materials for districtwide repairs (+$590,000)</a:t>
            </a:r>
          </a:p>
          <a:p>
            <a:r>
              <a:rPr lang="en-US" sz="900" kern="1200" dirty="0" smtClean="0">
                <a:solidFill>
                  <a:schemeClr val="tx1"/>
                </a:solidFill>
                <a:effectLst/>
                <a:latin typeface="Arial" charset="0"/>
                <a:ea typeface="Arial" charset="0"/>
                <a:cs typeface="Arial" charset="0"/>
              </a:rPr>
              <a:t>Office Supplies for districtwide computer replacement initiative (+$350,000)</a:t>
            </a:r>
          </a:p>
          <a:p>
            <a:r>
              <a:rPr lang="en-US" sz="900" kern="1200" dirty="0" smtClean="0">
                <a:solidFill>
                  <a:schemeClr val="tx1"/>
                </a:solidFill>
                <a:effectLst/>
                <a:latin typeface="Arial" charset="0"/>
                <a:ea typeface="Arial" charset="0"/>
                <a:cs typeface="Arial" charset="0"/>
              </a:rPr>
              <a:t>Computer Software for Finance (Hyperion) and OSA (+$170,000)</a:t>
            </a:r>
          </a:p>
          <a:p>
            <a:endParaRPr lang="en-US" sz="900" kern="1200" dirty="0" smtClean="0">
              <a:solidFill>
                <a:schemeClr val="tx1"/>
              </a:solidFill>
              <a:effectLst/>
              <a:latin typeface="Arial" charset="0"/>
              <a:ea typeface="Arial" charset="0"/>
              <a:cs typeface="Arial"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Salaries &amp; Benefits account for  72 cents of every dollar spent.  Despite relatively flat salary expense for several years, benefit costs continue to rise. For every dollar spent on salaries, another 60 cents is spent on benefits. </a:t>
            </a:r>
          </a:p>
          <a:p>
            <a:endParaRPr lang="en-US" sz="1200" kern="1200" dirty="0" smtClean="0">
              <a:solidFill>
                <a:schemeClr val="tx1"/>
              </a:solidFill>
              <a:effectLst/>
              <a:latin typeface="Arial" charset="0"/>
              <a:ea typeface="Arial" charset="0"/>
              <a:cs typeface="Arial" charset="0"/>
            </a:endParaRPr>
          </a:p>
          <a:p>
            <a:endParaRPr lang="en-US" sz="1200" kern="1200" dirty="0" smtClean="0">
              <a:solidFill>
                <a:schemeClr val="tx1"/>
              </a:solidFill>
              <a:effectLst/>
              <a:latin typeface="Arial" charset="0"/>
              <a:ea typeface="Arial" charset="0"/>
              <a:cs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17</a:t>
            </a:fld>
            <a:endParaRPr lang="en-US" dirty="0"/>
          </a:p>
        </p:txBody>
      </p:sp>
    </p:spTree>
    <p:extLst>
      <p:ext uri="{BB962C8B-B14F-4D97-AF65-F5344CB8AC3E}">
        <p14:creationId xmlns:p14="http://schemas.microsoft.com/office/powerpoint/2010/main" val="3729512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457200"/>
            <a:ext cx="4651375" cy="3487738"/>
          </a:xfrm>
        </p:spPr>
      </p:sp>
      <p:sp>
        <p:nvSpPr>
          <p:cNvPr id="3" name="Notes Placeholder 2"/>
          <p:cNvSpPr>
            <a:spLocks noGrp="1"/>
          </p:cNvSpPr>
          <p:nvPr>
            <p:ph type="body" idx="1"/>
          </p:nvPr>
        </p:nvSpPr>
        <p:spPr>
          <a:xfrm>
            <a:off x="152400" y="4414916"/>
            <a:ext cx="6705600" cy="457668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18</a:t>
            </a:fld>
            <a:endParaRPr lang="en-US" dirty="0"/>
          </a:p>
        </p:txBody>
      </p:sp>
    </p:spTree>
    <p:extLst>
      <p:ext uri="{BB962C8B-B14F-4D97-AF65-F5344CB8AC3E}">
        <p14:creationId xmlns:p14="http://schemas.microsoft.com/office/powerpoint/2010/main" val="646738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i="1" dirty="0"/>
              <a:t>Alternative Education High School</a:t>
            </a:r>
            <a:r>
              <a:rPr lang="en-US" dirty="0"/>
              <a:t> funding of $5 million would allow us to create an </a:t>
            </a:r>
            <a:r>
              <a:rPr lang="en-US" dirty="0" smtClean="0"/>
              <a:t>alternative </a:t>
            </a:r>
            <a:r>
              <a:rPr lang="en-US" dirty="0"/>
              <a:t>educational setting at the high school level</a:t>
            </a:r>
            <a:r>
              <a:rPr lang="en-US" dirty="0" smtClean="0"/>
              <a:t>.</a:t>
            </a:r>
          </a:p>
          <a:p>
            <a:pPr lvl="0"/>
            <a:endParaRPr lang="en-US" dirty="0"/>
          </a:p>
          <a:p>
            <a:pPr lvl="0"/>
            <a:r>
              <a:rPr lang="en-US" b="1" i="1" dirty="0"/>
              <a:t>Career and Technical Education</a:t>
            </a:r>
            <a:r>
              <a:rPr lang="en-US" dirty="0"/>
              <a:t> (Special Services Aid) funding increase of $5 million would help support SCSD’s robust Career and Technical Education (CTE) programs at all of our high schools.  It would also allow the district to add building trades instruction to our CTE offerings</a:t>
            </a:r>
            <a:r>
              <a:rPr lang="en-US" dirty="0" smtClean="0"/>
              <a:t>.</a:t>
            </a:r>
          </a:p>
          <a:p>
            <a:pPr lvl="0"/>
            <a:endParaRPr lang="en-US" dirty="0"/>
          </a:p>
          <a:p>
            <a:pPr lvl="0"/>
            <a:r>
              <a:rPr lang="en-US" b="1" i="1" dirty="0"/>
              <a:t>School Health</a:t>
            </a:r>
            <a:r>
              <a:rPr lang="en-US" dirty="0"/>
              <a:t> funding is increasing for both Rochester and Buffalo by $1.2 million. Syracuse needs the same increase as our School Health funding has been flat for more than 10 years and funds less than half of the required nurses in our schools and non-publics. An increase of $1.2 million for Syracuse would pay for approximately 15 nurses</a:t>
            </a:r>
            <a:r>
              <a:rPr lang="en-US" dirty="0" smtClean="0"/>
              <a:t>.</a:t>
            </a:r>
          </a:p>
          <a:p>
            <a:pPr lvl="0"/>
            <a:endParaRPr lang="en-US" dirty="0"/>
          </a:p>
          <a:p>
            <a:pPr lvl="0"/>
            <a:r>
              <a:rPr lang="en-US" b="1" i="1" dirty="0"/>
              <a:t>English Language Learners </a:t>
            </a:r>
            <a:r>
              <a:rPr lang="en-US" dirty="0"/>
              <a:t>funding increase of $1.5 million would further support the increased enrollment of new to the United States and English as a Second Language (ESL) students in Syracuse. 17% of our students are ESL and in January the regulatory requirements for serving these students have increased. </a:t>
            </a:r>
          </a:p>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19</a:t>
            </a:fld>
            <a:endParaRPr lang="en-US" dirty="0"/>
          </a:p>
        </p:txBody>
      </p:sp>
    </p:spTree>
    <p:extLst>
      <p:ext uri="{BB962C8B-B14F-4D97-AF65-F5344CB8AC3E}">
        <p14:creationId xmlns:p14="http://schemas.microsoft.com/office/powerpoint/2010/main" val="3705272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2</a:t>
            </a:fld>
            <a:endParaRPr lang="en-US" dirty="0"/>
          </a:p>
        </p:txBody>
      </p:sp>
    </p:spTree>
    <p:extLst>
      <p:ext uri="{BB962C8B-B14F-4D97-AF65-F5344CB8AC3E}">
        <p14:creationId xmlns:p14="http://schemas.microsoft.com/office/powerpoint/2010/main" val="540626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t>On </a:t>
            </a:r>
            <a:r>
              <a:rPr lang="en-US" sz="1800" dirty="0"/>
              <a:t>Behalf of the Superintendent, Board of Education, Faculty, Staff and Children of the Syracuse City School District, We thank the community and our partners for all of your individual and collective advocacy efforts. Thanks to your efforts we have a balanced budget that will allow us to better serve our students</a:t>
            </a:r>
            <a:r>
              <a:rPr lang="en-US" sz="1800" dirty="0" smtClean="0"/>
              <a:t>.</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20</a:t>
            </a:fld>
            <a:endParaRPr lang="en-US" dirty="0"/>
          </a:p>
        </p:txBody>
      </p:sp>
    </p:spTree>
    <p:extLst>
      <p:ext uri="{BB962C8B-B14F-4D97-AF65-F5344CB8AC3E}">
        <p14:creationId xmlns:p14="http://schemas.microsoft.com/office/powerpoint/2010/main" val="3809340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3</a:t>
            </a:fld>
            <a:endParaRPr lang="en-US" dirty="0"/>
          </a:p>
        </p:txBody>
      </p:sp>
    </p:spTree>
    <p:extLst>
      <p:ext uri="{BB962C8B-B14F-4D97-AF65-F5344CB8AC3E}">
        <p14:creationId xmlns:p14="http://schemas.microsoft.com/office/powerpoint/2010/main" val="409998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9601"/>
            <a:ext cx="5609944" cy="4184819"/>
          </a:xfrm>
        </p:spPr>
        <p:txBody>
          <a:bodyPr/>
          <a:lstStyle/>
          <a:p>
            <a:r>
              <a:rPr lang="en-US" dirty="0" smtClean="0"/>
              <a:t>This bar chart compares the Regents State Aid proposal to</a:t>
            </a:r>
            <a:r>
              <a:rPr lang="en-US" baseline="0" dirty="0" smtClean="0"/>
              <a:t> what the Governor proposed and the Legislature ultimately adopted for each fiscal year since 2012-13.  As you can see, the enacted budget has typically exceeded the Regents proposal.  In 2015-16, an additional $950 million would need to be added to the Governor’s proposed aid increase in order to exceed the Regents proposal.  The Legislature only added $237 million in 2015-16.</a:t>
            </a:r>
          </a:p>
          <a:p>
            <a:endParaRPr lang="en-US" dirty="0"/>
          </a:p>
        </p:txBody>
      </p:sp>
      <p:sp>
        <p:nvSpPr>
          <p:cNvPr id="4" name="Slide Number Placeholder 3"/>
          <p:cNvSpPr>
            <a:spLocks noGrp="1"/>
          </p:cNvSpPr>
          <p:nvPr>
            <p:ph type="sldNum" sz="quarter" idx="10"/>
          </p:nvPr>
        </p:nvSpPr>
        <p:spPr/>
        <p:txBody>
          <a:bodyPr/>
          <a:lstStyle/>
          <a:p>
            <a:pPr>
              <a:defRPr/>
            </a:pPr>
            <a:fld id="{C1F17338-94DF-4149-9CED-44B5CA433F4C}" type="slidenum">
              <a:rPr lang="en-US" smtClean="0">
                <a:solidFill>
                  <a:prstClr val="black"/>
                </a:solidFill>
              </a:rPr>
              <a:pPr>
                <a:defRPr/>
              </a:pPr>
              <a:t>4</a:t>
            </a:fld>
            <a:endParaRPr lang="en-US">
              <a:solidFill>
                <a:prstClr val="black"/>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1" y="5562601"/>
            <a:ext cx="6438901" cy="1453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8540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533400"/>
            <a:ext cx="4651375"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1F17338-94DF-4149-9CED-44B5CA433F4C}" type="slidenum">
              <a:rPr lang="en-US" smtClean="0">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1809093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solidFill>
                  <a:prstClr val="black"/>
                </a:solidFill>
              </a:rPr>
              <a:pPr>
                <a:defRPr/>
              </a:pPr>
              <a:t>6</a:t>
            </a:fld>
            <a:endParaRPr lang="en-US" dirty="0">
              <a:solidFill>
                <a:prstClr val="black"/>
              </a:solidFill>
            </a:endParaRPr>
          </a:p>
        </p:txBody>
      </p:sp>
    </p:spTree>
    <p:extLst>
      <p:ext uri="{BB962C8B-B14F-4D97-AF65-F5344CB8AC3E}">
        <p14:creationId xmlns:p14="http://schemas.microsoft.com/office/powerpoint/2010/main" val="3595299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457200"/>
            <a:ext cx="4651375" cy="3487738"/>
          </a:xfrm>
        </p:spPr>
      </p:sp>
      <p:sp>
        <p:nvSpPr>
          <p:cNvPr id="3" name="Notes Placeholder 2"/>
          <p:cNvSpPr>
            <a:spLocks noGrp="1"/>
          </p:cNvSpPr>
          <p:nvPr>
            <p:ph type="body" idx="1"/>
          </p:nvPr>
        </p:nvSpPr>
        <p:spPr>
          <a:xfrm>
            <a:off x="152400" y="4414916"/>
            <a:ext cx="6705600" cy="4576685"/>
          </a:xfrm>
        </p:spPr>
        <p:txBody>
          <a:bodyPr/>
          <a:lstStyle/>
          <a:p>
            <a:pPr marL="0" indent="0">
              <a:buNone/>
            </a:pPr>
            <a:r>
              <a:rPr lang="en-US" sz="1100" b="1" dirty="0" smtClean="0"/>
              <a:t>State Aid</a:t>
            </a:r>
          </a:p>
          <a:p>
            <a:r>
              <a:rPr lang="en-US" sz="1100" dirty="0" smtClean="0"/>
              <a:t>No change in Chapter 1 Accrual of $31.7 million –</a:t>
            </a:r>
            <a:r>
              <a:rPr lang="en-US" sz="1100" baseline="0" dirty="0" smtClean="0"/>
              <a:t> amount of accrual is maximized</a:t>
            </a:r>
            <a:endParaRPr lang="en-US" sz="1100" dirty="0" smtClean="0"/>
          </a:p>
          <a:p>
            <a:endParaRPr lang="en-US" sz="1100" dirty="0" smtClean="0"/>
          </a:p>
          <a:p>
            <a:pPr marL="0" indent="0">
              <a:buNone/>
            </a:pPr>
            <a:r>
              <a:rPr lang="en-US" sz="1100" b="1" dirty="0" smtClean="0"/>
              <a:t>Other Revenues</a:t>
            </a:r>
          </a:p>
          <a:p>
            <a:r>
              <a:rPr lang="en-US" sz="1100" dirty="0" smtClean="0"/>
              <a:t>Fund Balance: Use $25 million</a:t>
            </a:r>
          </a:p>
          <a:p>
            <a:r>
              <a:rPr lang="en-US" sz="1100" dirty="0" smtClean="0"/>
              <a:t>Property Taxes / STAR: Decrease of $229,000 (offsetting</a:t>
            </a:r>
            <a:r>
              <a:rPr lang="en-US" sz="1100" baseline="0" dirty="0" smtClean="0"/>
              <a:t> </a:t>
            </a:r>
            <a:r>
              <a:rPr lang="en-US" sz="1100" dirty="0" smtClean="0"/>
              <a:t>MOE</a:t>
            </a:r>
            <a:r>
              <a:rPr lang="en-US" sz="1100" baseline="0" dirty="0" smtClean="0"/>
              <a:t> payment not added to revenue budget to account for land bank adjustments)</a:t>
            </a:r>
            <a:endParaRPr lang="en-US" sz="1100" u="sng"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100" dirty="0" smtClean="0"/>
              <a:t>Sales Tax: Decrease of $330,000 based on sales tax sharing agreement. </a:t>
            </a:r>
            <a:r>
              <a:rPr lang="en-US" sz="1100" kern="1200" dirty="0" smtClean="0">
                <a:solidFill>
                  <a:schemeClr val="tx1"/>
                </a:solidFill>
                <a:effectLst/>
              </a:rPr>
              <a:t>In the 2015-16 budget we assumed ½ a year at the 1.5% rate and ½ a year at the lower 0.7% rate.</a:t>
            </a:r>
          </a:p>
          <a:p>
            <a:r>
              <a:rPr lang="en-US" sz="1100" u="none" kern="1200" dirty="0" smtClean="0">
                <a:solidFill>
                  <a:schemeClr val="tx1"/>
                </a:solidFill>
                <a:effectLst/>
              </a:rPr>
              <a:t>	</a:t>
            </a:r>
            <a:r>
              <a:rPr lang="en-US" sz="1100" u="sng" kern="1200" dirty="0" smtClean="0">
                <a:solidFill>
                  <a:schemeClr val="tx1"/>
                </a:solidFill>
                <a:effectLst/>
              </a:rPr>
              <a:t>Sales Tax Rate History</a:t>
            </a:r>
            <a:endParaRPr lang="en-US" sz="1100" kern="1200" dirty="0" smtClean="0">
              <a:solidFill>
                <a:schemeClr val="tx1"/>
              </a:solidFill>
              <a:effectLst/>
            </a:endParaRPr>
          </a:p>
          <a:p>
            <a:r>
              <a:rPr lang="en-US" sz="1100" kern="1200" dirty="0" smtClean="0">
                <a:solidFill>
                  <a:schemeClr val="tx1"/>
                </a:solidFill>
                <a:effectLst/>
              </a:rPr>
              <a:t>	In general the sales tax rates per the agreement are as follows:</a:t>
            </a:r>
          </a:p>
          <a:p>
            <a:r>
              <a:rPr lang="en-US" sz="1100" b="1" kern="1200" dirty="0" smtClean="0">
                <a:solidFill>
                  <a:schemeClr val="tx1"/>
                </a:solidFill>
                <a:effectLst/>
              </a:rPr>
              <a:t>	Calendar Year    Rate</a:t>
            </a:r>
            <a:endParaRPr lang="en-US" sz="1100" kern="1200" dirty="0" smtClean="0">
              <a:solidFill>
                <a:schemeClr val="tx1"/>
              </a:solidFill>
              <a:effectLst/>
            </a:endParaRPr>
          </a:p>
          <a:p>
            <a:r>
              <a:rPr lang="en-US" sz="1100" kern="1200" dirty="0" smtClean="0">
                <a:solidFill>
                  <a:schemeClr val="tx1"/>
                </a:solidFill>
                <a:effectLst/>
              </a:rPr>
              <a:t>	2011                     2.9%</a:t>
            </a:r>
          </a:p>
          <a:p>
            <a:r>
              <a:rPr lang="en-US" sz="1100" kern="1200" dirty="0" smtClean="0">
                <a:solidFill>
                  <a:schemeClr val="tx1"/>
                </a:solidFill>
                <a:effectLst/>
              </a:rPr>
              <a:t>	2012-2015           1.5%</a:t>
            </a:r>
          </a:p>
          <a:p>
            <a:r>
              <a:rPr lang="en-US" sz="1100" kern="1200" dirty="0" smtClean="0">
                <a:solidFill>
                  <a:schemeClr val="tx1"/>
                </a:solidFill>
                <a:effectLst/>
              </a:rPr>
              <a:t>	2016-2020           0.7%</a:t>
            </a:r>
          </a:p>
          <a:p>
            <a:r>
              <a:rPr lang="en-US" sz="1100" dirty="0" smtClean="0"/>
              <a:t>E-rate: Decrease of $250,000 based on projected timing of federal payments</a:t>
            </a:r>
          </a:p>
          <a:p>
            <a:r>
              <a:rPr lang="en-US" sz="1100" dirty="0" smtClean="0"/>
              <a:t>Medicaid: Increase of $500,000 –</a:t>
            </a:r>
            <a:r>
              <a:rPr lang="en-US" sz="1100" baseline="0" dirty="0" smtClean="0"/>
              <a:t> improvements in billing procedures should bring in increased Medicaid reimbursement</a:t>
            </a:r>
            <a:endParaRPr lang="en-US" sz="1100" dirty="0" smtClean="0"/>
          </a:p>
          <a:p>
            <a:endParaRPr lang="en-US" dirty="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pPr>
                <a:defRPr/>
              </a:pPr>
              <a:t>7</a:t>
            </a:fld>
            <a:endParaRPr lang="en-US" dirty="0"/>
          </a:p>
        </p:txBody>
      </p:sp>
    </p:spTree>
    <p:extLst>
      <p:ext uri="{BB962C8B-B14F-4D97-AF65-F5344CB8AC3E}">
        <p14:creationId xmlns:p14="http://schemas.microsoft.com/office/powerpoint/2010/main" val="646738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Overview of 2015-16 Revenue:</a:t>
            </a:r>
          </a:p>
          <a:p>
            <a:endParaRPr lang="en-US" u="sng" dirty="0" smtClean="0"/>
          </a:p>
          <a:p>
            <a:r>
              <a:rPr lang="en-US" u="sng" dirty="0" smtClean="0"/>
              <a:t>State Aid</a:t>
            </a:r>
            <a:r>
              <a:rPr lang="en-US" dirty="0" smtClean="0"/>
              <a:t>: +$6.4 million over 2014-15 budget as discussed on previous</a:t>
            </a:r>
            <a:r>
              <a:rPr lang="en-US" baseline="0" dirty="0" smtClean="0"/>
              <a:t> slide</a:t>
            </a:r>
          </a:p>
          <a:p>
            <a:r>
              <a:rPr lang="en-US" u="sng" dirty="0" smtClean="0"/>
              <a:t>Property Taxes / STAR</a:t>
            </a:r>
            <a:r>
              <a:rPr lang="en-US" dirty="0" smtClean="0"/>
              <a:t>: Decrease of $200K</a:t>
            </a:r>
            <a:r>
              <a:rPr lang="en-US" baseline="0" dirty="0" smtClean="0"/>
              <a:t> (City will make offsetting MOE payment)</a:t>
            </a:r>
            <a:endParaRPr lang="en-US" u="sng"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u="sng" dirty="0" smtClean="0"/>
              <a:t>Fund Balance</a:t>
            </a:r>
            <a:r>
              <a:rPr lang="en-US" dirty="0" smtClean="0"/>
              <a:t>:  Detail for fund balance usage history</a:t>
            </a:r>
            <a:r>
              <a:rPr lang="en-US" baseline="0" dirty="0" smtClean="0"/>
              <a:t> </a:t>
            </a:r>
            <a:r>
              <a:rPr lang="en-US" dirty="0" smtClean="0"/>
              <a:t>follows</a:t>
            </a:r>
            <a:endParaRPr lang="en-US" u="sng" dirty="0" smtClean="0"/>
          </a:p>
          <a:p>
            <a:r>
              <a:rPr lang="en-US" u="sng" dirty="0" smtClean="0"/>
              <a:t>E-rate</a:t>
            </a:r>
            <a:r>
              <a:rPr lang="en-US" dirty="0" smtClean="0"/>
              <a:t>: Decrease of $250,000 based on projected timing of federal payments</a:t>
            </a:r>
          </a:p>
          <a:p>
            <a:r>
              <a:rPr lang="en-US" u="sng" dirty="0" smtClean="0"/>
              <a:t>Medicaid</a:t>
            </a:r>
            <a:r>
              <a:rPr lang="en-US" dirty="0" smtClean="0"/>
              <a:t>: Increase of $500,000 based on consultant projections</a:t>
            </a:r>
          </a:p>
          <a:p>
            <a:r>
              <a:rPr lang="en-US" dirty="0" smtClean="0"/>
              <a:t>	</a:t>
            </a:r>
          </a:p>
          <a:p>
            <a:pPr marL="0" indent="0">
              <a:buNone/>
            </a:pPr>
            <a:endParaRPr lang="en-US" b="1" dirty="0" smtClean="0"/>
          </a:p>
        </p:txBody>
      </p:sp>
      <p:sp>
        <p:nvSpPr>
          <p:cNvPr id="4" name="Slide Number Placeholder 3"/>
          <p:cNvSpPr>
            <a:spLocks noGrp="1"/>
          </p:cNvSpPr>
          <p:nvPr>
            <p:ph type="sldNum" sz="quarter" idx="10"/>
          </p:nvPr>
        </p:nvSpPr>
        <p:spPr/>
        <p:txBody>
          <a:bodyPr/>
          <a:lstStyle/>
          <a:p>
            <a:pPr>
              <a:defRPr/>
            </a:pPr>
            <a:fld id="{5C10D46C-1EE4-4B3E-BD6D-002ADCF9069E}"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2215417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part of our 2015-16 revenue projection, w</a:t>
            </a:r>
            <a:r>
              <a:rPr lang="en-US" dirty="0" smtClean="0"/>
              <a:t>e are proposing to maximize</a:t>
            </a:r>
            <a:r>
              <a:rPr lang="en-US" baseline="0" dirty="0" smtClean="0"/>
              <a:t> the use of Fund Balance (savings account).  </a:t>
            </a:r>
          </a:p>
          <a:p>
            <a:r>
              <a:rPr lang="en-US" baseline="0" dirty="0" smtClean="0"/>
              <a:t>Of $27 million in unrestricted Fund Balance available at the end of the 2013-14 fiscal year, we are proposing to use $25 million in the 2015-16 budget</a:t>
            </a:r>
          </a:p>
          <a:p>
            <a:endParaRPr lang="en-US" baseline="0" dirty="0" smtClean="0"/>
          </a:p>
          <a:p>
            <a:r>
              <a:rPr lang="en-US" baseline="0" dirty="0" smtClean="0"/>
              <a:t>The February Financial Statements presented to you tonight and at the March OWS show that we project to not need to use the entire $14.4 million of fund balance earmarked for the current year. In fact we project at this time to need to use about $6 million conservatively. If this holds true then we will have an additional $8.5 more fund balance available for future years. </a:t>
            </a:r>
          </a:p>
        </p:txBody>
      </p:sp>
      <p:sp>
        <p:nvSpPr>
          <p:cNvPr id="4" name="Slide Number Placeholder 3"/>
          <p:cNvSpPr>
            <a:spLocks noGrp="1"/>
          </p:cNvSpPr>
          <p:nvPr>
            <p:ph type="sldNum" sz="quarter" idx="10"/>
          </p:nvPr>
        </p:nvSpPr>
        <p:spPr/>
        <p:txBody>
          <a:bodyPr/>
          <a:lstStyle/>
          <a:p>
            <a:pPr>
              <a:defRPr/>
            </a:pPr>
            <a:fld id="{C1F17338-94DF-4149-9CED-44B5CA433F4C}" type="slidenum">
              <a:rPr lang="en-US" smtClean="0">
                <a:solidFill>
                  <a:prstClr val="black"/>
                </a:solidFill>
              </a:rPr>
              <a:pPr>
                <a:defRPr/>
              </a:pPr>
              <a:t>9</a:t>
            </a:fld>
            <a:endParaRPr lang="en-US" dirty="0">
              <a:solidFill>
                <a:prstClr val="black"/>
              </a:solidFill>
            </a:endParaRPr>
          </a:p>
        </p:txBody>
      </p:sp>
    </p:spTree>
    <p:extLst>
      <p:ext uri="{BB962C8B-B14F-4D97-AF65-F5344CB8AC3E}">
        <p14:creationId xmlns:p14="http://schemas.microsoft.com/office/powerpoint/2010/main" val="72156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Agenda">
    <p:bg>
      <p:bgRef idx="1001">
        <a:schemeClr val="bg1"/>
      </p:bgRef>
    </p:bg>
    <p:spTree>
      <p:nvGrpSpPr>
        <p:cNvPr id="1" name=""/>
        <p:cNvGrpSpPr/>
        <p:nvPr/>
      </p:nvGrpSpPr>
      <p:grpSpPr>
        <a:xfrm>
          <a:off x="0" y="0"/>
          <a:ext cx="0" cy="0"/>
          <a:chOff x="0" y="0"/>
          <a:chExt cx="0" cy="0"/>
        </a:xfrm>
      </p:grpSpPr>
      <p:sp>
        <p:nvSpPr>
          <p:cNvPr id="3" name="Rectangle 10"/>
          <p:cNvSpPr>
            <a:spLocks noChangeArrowheads="1"/>
          </p:cNvSpPr>
          <p:nvPr/>
        </p:nvSpPr>
        <p:spPr bwMode="auto">
          <a:xfrm>
            <a:off x="0" y="6629400"/>
            <a:ext cx="9144000" cy="228600"/>
          </a:xfrm>
          <a:prstGeom prst="rect">
            <a:avLst/>
          </a:prstGeom>
          <a:solidFill>
            <a:srgbClr val="C0C0C0"/>
          </a:solidFill>
          <a:ln w="9525">
            <a:noFill/>
            <a:miter lim="800000"/>
            <a:headEnd/>
            <a:tailEnd/>
          </a:ln>
          <a:effectLst/>
        </p:spPr>
        <p:txBody>
          <a:bodyPr anchor="ctr"/>
          <a:lstStyle/>
          <a:p>
            <a:pPr algn="ctr">
              <a:defRPr/>
            </a:pPr>
            <a:endParaRPr lang="en-US" sz="1600" i="0" dirty="0">
              <a:latin typeface="Calibri" pitchFamily="34" charset="0"/>
            </a:endParaRPr>
          </a:p>
        </p:txBody>
      </p:sp>
      <p:cxnSp>
        <p:nvCxnSpPr>
          <p:cNvPr id="4" name="Straight Connector 3"/>
          <p:cNvCxnSpPr/>
          <p:nvPr/>
        </p:nvCxnSpPr>
        <p:spPr bwMode="auto">
          <a:xfrm>
            <a:off x="106680" y="847725"/>
            <a:ext cx="8869680" cy="0"/>
          </a:xfrm>
          <a:prstGeom prst="line">
            <a:avLst/>
          </a:prstGeom>
          <a:ln w="22225">
            <a:gradFill flip="none" rotWithShape="1">
              <a:gsLst>
                <a:gs pos="0">
                  <a:srgbClr val="196C89"/>
                </a:gs>
                <a:gs pos="50000">
                  <a:schemeClr val="accent1">
                    <a:shade val="67500"/>
                    <a:satMod val="115000"/>
                  </a:schemeClr>
                </a:gs>
                <a:gs pos="100000">
                  <a:schemeClr val="accent1">
                    <a:shade val="100000"/>
                    <a:satMod val="115000"/>
                  </a:schemeClr>
                </a:gs>
              </a:gsLst>
              <a:lin ang="0" scaled="1"/>
              <a:tileRect/>
            </a:gradFill>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5" name="Rectangle 6"/>
          <p:cNvSpPr txBox="1">
            <a:spLocks noChangeArrowheads="1"/>
          </p:cNvSpPr>
          <p:nvPr/>
        </p:nvSpPr>
        <p:spPr bwMode="auto">
          <a:xfrm>
            <a:off x="76200" y="6629400"/>
            <a:ext cx="4038600" cy="476250"/>
          </a:xfrm>
          <a:prstGeom prst="rect">
            <a:avLst/>
          </a:prstGeom>
          <a:noFill/>
          <a:ln w="9525">
            <a:noFill/>
            <a:miter lim="800000"/>
            <a:headEnd/>
            <a:tailEnd/>
          </a:ln>
          <a:effectLst/>
        </p:spPr>
        <p:txBody>
          <a:bodyPr/>
          <a:lstStyle/>
          <a:p>
            <a:pPr>
              <a:defRPr/>
            </a:pPr>
            <a:r>
              <a:rPr lang="en-US" sz="800" i="0" dirty="0">
                <a:latin typeface="Calibri" charset="0"/>
              </a:rPr>
              <a:t>© 2009 Mass Insight Education &amp; Research Institute</a:t>
            </a:r>
          </a:p>
        </p:txBody>
      </p:sp>
      <p:sp>
        <p:nvSpPr>
          <p:cNvPr id="6" name="Rectangle 5"/>
          <p:cNvSpPr/>
          <p:nvPr userDrawn="1"/>
        </p:nvSpPr>
        <p:spPr bwMode="auto">
          <a:xfrm>
            <a:off x="0" y="0"/>
            <a:ext cx="9144000" cy="6858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anchor="ctr"/>
          <a:lstStyle/>
          <a:p>
            <a:pPr algn="ctr">
              <a:defRPr/>
            </a:pPr>
            <a:endParaRPr lang="en-US" b="0" i="0" dirty="0"/>
          </a:p>
        </p:txBody>
      </p:sp>
      <p:sp>
        <p:nvSpPr>
          <p:cNvPr id="9" name="Text Placeholder 8"/>
          <p:cNvSpPr>
            <a:spLocks noGrp="1"/>
          </p:cNvSpPr>
          <p:nvPr>
            <p:ph type="body" sz="quarter" idx="10"/>
          </p:nvPr>
        </p:nvSpPr>
        <p:spPr>
          <a:xfrm>
            <a:off x="2286000" y="1981200"/>
            <a:ext cx="4724400" cy="1676400"/>
          </a:xfrm>
        </p:spPr>
        <p:txBody>
          <a:bodyPr/>
          <a:lstStyle>
            <a:lvl1pPr>
              <a:defRPr baseline="0">
                <a:latin typeface="Calibri" pitchFamily="34" charset="0"/>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6"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7"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8" name="Rectangle 15"/>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1" name="Rectangle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2" name="Straight Connector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3"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4" name="Oval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5" name="Rectangle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FC7CE00F-B7F2-4F17-BC1B-6FA6C11F6D68}" type="slidenum">
              <a:rPr lang="en-US">
                <a:solidFill>
                  <a:srgbClr val="D0BE40">
                    <a:shade val="75000"/>
                  </a:srgbClr>
                </a:solidFill>
              </a:rPr>
              <a:pPr>
                <a:defRPr/>
              </a:pPr>
              <a:t>‹#›</a:t>
            </a:fld>
            <a:endParaRPr lang="en-US" dirty="0">
              <a:solidFill>
                <a:srgbClr val="D0BE40">
                  <a:shade val="75000"/>
                </a:srgbClr>
              </a:solidFill>
            </a:endParaRPr>
          </a:p>
        </p:txBody>
      </p:sp>
      <p:sp>
        <p:nvSpPr>
          <p:cNvPr id="17" name="Date Placeholder 4"/>
          <p:cNvSpPr>
            <a:spLocks noGrp="1"/>
          </p:cNvSpPr>
          <p:nvPr>
            <p:ph type="dt" sz="half" idx="11"/>
          </p:nvPr>
        </p:nvSpPr>
        <p:spPr/>
        <p:txBody>
          <a:bodyPr/>
          <a:lstStyle>
            <a:lvl1pPr>
              <a:defRPr/>
            </a:lvl1pPr>
          </a:lstStyle>
          <a:p>
            <a:pPr>
              <a:defRPr/>
            </a:pPr>
            <a:fld id="{AF44F026-AB26-4913-9003-FFD7134BB8A6}" type="datetime1">
              <a:rPr lang="en-US"/>
              <a:pPr>
                <a:defRPr/>
              </a:pPr>
              <a:t>4/16/2015</a:t>
            </a:fld>
            <a:endParaRPr lang="en-US" dirty="0"/>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dirty="0"/>
          </a:p>
        </p:txBody>
      </p:sp>
    </p:spTree>
    <p:extLst>
      <p:ext uri="{BB962C8B-B14F-4D97-AF65-F5344CB8AC3E}">
        <p14:creationId xmlns:p14="http://schemas.microsoft.com/office/powerpoint/2010/main" val="322908798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6"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7"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8"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Rectangle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1"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2"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3"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4" name="Oval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5" name="Rectangle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CA2C0DAC-4292-4B53-8F6A-60E7EA263E63}" type="slidenum">
              <a:rPr lang="en-US">
                <a:solidFill>
                  <a:srgbClr val="D0BE40">
                    <a:shade val="75000"/>
                  </a:srgbClr>
                </a:solidFill>
              </a:rPr>
              <a:pPr>
                <a:defRPr/>
              </a:pPr>
              <a:t>‹#›</a:t>
            </a:fld>
            <a:endParaRPr lang="en-US" dirty="0">
              <a:solidFill>
                <a:srgbClr val="D0BE40">
                  <a:shade val="75000"/>
                </a:srgbClr>
              </a:solidFill>
            </a:endParaRP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7F68040B-1EC3-483D-86B9-F7D66E004BE4}" type="datetime1">
              <a:rPr lang="en-US"/>
              <a:pPr>
                <a:defRPr/>
              </a:pPr>
              <a:t>4/16/2015</a:t>
            </a:fld>
            <a:endParaRPr lang="en-US" dirty="0"/>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dirty="0"/>
          </a:p>
        </p:txBody>
      </p:sp>
    </p:spTree>
    <p:extLst>
      <p:ext uri="{BB962C8B-B14F-4D97-AF65-F5344CB8AC3E}">
        <p14:creationId xmlns:p14="http://schemas.microsoft.com/office/powerpoint/2010/main" val="334339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E677FA-9AB7-4C0B-980B-7D5E654D5A7C}" type="datetime1">
              <a:rPr lang="en-US"/>
              <a:pPr>
                <a:defRPr/>
              </a:pPr>
              <a:t>4/16/2015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B41B1C8-34F7-485B-9D9A-2D35F7D65005}"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93906275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5"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6" name="Rectangle 8"/>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7"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8" name="Rectangle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Straight Connector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1" name="Oval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2" name="Oval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046130C1-7795-4B37-A8B8-BC69E13C6442}" type="slidenum">
              <a:rPr lang="en-US">
                <a:solidFill>
                  <a:srgbClr val="D0BE40">
                    <a:shade val="75000"/>
                  </a:srgbClr>
                </a:solidFill>
              </a:rPr>
              <a:pPr>
                <a:defRPr/>
              </a:pPr>
              <a:t>‹#›</a:t>
            </a:fld>
            <a:endParaRPr lang="en-US" dirty="0">
              <a:solidFill>
                <a:srgbClr val="D0BE40">
                  <a:shade val="75000"/>
                </a:srgbClr>
              </a:solidFill>
            </a:endParaRPr>
          </a:p>
        </p:txBody>
      </p:sp>
      <p:sp>
        <p:nvSpPr>
          <p:cNvPr id="14" name="Date Placeholder 3"/>
          <p:cNvSpPr>
            <a:spLocks noGrp="1"/>
          </p:cNvSpPr>
          <p:nvPr>
            <p:ph type="dt" sz="half" idx="11"/>
          </p:nvPr>
        </p:nvSpPr>
        <p:spPr/>
        <p:txBody>
          <a:bodyPr/>
          <a:lstStyle>
            <a:lvl1pPr>
              <a:defRPr/>
            </a:lvl1pPr>
          </a:lstStyle>
          <a:p>
            <a:pPr>
              <a:defRPr/>
            </a:pPr>
            <a:fld id="{9A3F6531-D24A-445C-A72A-0D4FBE8EE2EE}" type="datetime1">
              <a:rPr lang="en-US"/>
              <a:pPr>
                <a:defRPr/>
              </a:pPr>
              <a:t>4/16/2015</a:t>
            </a:fld>
            <a:endParaRPr lang="en-US" dirty="0"/>
          </a:p>
        </p:txBody>
      </p:sp>
      <p:sp>
        <p:nvSpPr>
          <p:cNvPr id="15" name="Footer Placeholder 4"/>
          <p:cNvSpPr>
            <a:spLocks noGrp="1"/>
          </p:cNvSpPr>
          <p:nvPr>
            <p:ph type="ftr" sz="quarter" idx="12"/>
          </p:nvPr>
        </p:nvSpPr>
        <p:spPr/>
        <p:txBody>
          <a:bodyPr/>
          <a:lstStyle>
            <a:lvl1pPr>
              <a:defRPr/>
            </a:lvl1pPr>
          </a:lstStyle>
          <a:p>
            <a:pPr>
              <a:defRPr/>
            </a:pPr>
            <a:endParaRPr lang="en-US" dirty="0"/>
          </a:p>
        </p:txBody>
      </p:sp>
    </p:spTree>
    <p:extLst>
      <p:ext uri="{BB962C8B-B14F-4D97-AF65-F5344CB8AC3E}">
        <p14:creationId xmlns:p14="http://schemas.microsoft.com/office/powerpoint/2010/main" val="3947617960"/>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over page">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13855" y="5821680"/>
            <a:ext cx="9144000" cy="335280"/>
          </a:xfrm>
          <a:prstGeom prst="rect">
            <a:avLst/>
          </a:prstGeom>
          <a:solidFill>
            <a:schemeClr val="accent4">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 name="Rectangle 4"/>
          <p:cNvSpPr/>
          <p:nvPr userDrawn="1"/>
        </p:nvSpPr>
        <p:spPr>
          <a:xfrm>
            <a:off x="-32657" y="-68942"/>
            <a:ext cx="9144000" cy="685800"/>
          </a:xfrm>
          <a:prstGeom prst="rect">
            <a:avLst/>
          </a:prstGeom>
          <a:solidFill>
            <a:srgbClr val="BB9303">
              <a:alpha val="4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FFFF"/>
                </a:solidFill>
              </a:rPr>
              <a:t> </a:t>
            </a:r>
            <a:endParaRPr lang="en-US" sz="2400" dirty="0" smtClean="0">
              <a:solidFill>
                <a:srgbClr val="FFFFFF"/>
              </a:solidFill>
            </a:endParaRPr>
          </a:p>
        </p:txBody>
      </p:sp>
      <p:sp>
        <p:nvSpPr>
          <p:cNvPr id="6" name="Rectangle 5"/>
          <p:cNvSpPr/>
          <p:nvPr userDrawn="1"/>
        </p:nvSpPr>
        <p:spPr>
          <a:xfrm>
            <a:off x="-10886" y="6156960"/>
            <a:ext cx="9144000" cy="457200"/>
          </a:xfrm>
          <a:prstGeom prst="rect">
            <a:avLst/>
          </a:prstGeom>
          <a:solidFill>
            <a:srgbClr val="F9C404">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4" name="Text Placeholder 13"/>
          <p:cNvSpPr>
            <a:spLocks noGrp="1"/>
          </p:cNvSpPr>
          <p:nvPr>
            <p:ph type="body" sz="quarter" idx="10" hasCustomPrompt="1"/>
          </p:nvPr>
        </p:nvSpPr>
        <p:spPr>
          <a:xfrm>
            <a:off x="4114800" y="1132115"/>
            <a:ext cx="4623955" cy="609600"/>
          </a:xfrm>
        </p:spPr>
        <p:txBody>
          <a:bodyPr/>
          <a:lstStyle>
            <a:lvl1pPr marL="0" indent="0">
              <a:buNone/>
              <a:defRPr sz="3200" b="1">
                <a:solidFill>
                  <a:srgbClr val="0C1C47"/>
                </a:solidFill>
              </a:defRPr>
            </a:lvl1pPr>
          </a:lstStyle>
          <a:p>
            <a:pPr lvl="0"/>
            <a:r>
              <a:rPr lang="en-US" dirty="0" smtClean="0"/>
              <a:t>Insert title here: </a:t>
            </a:r>
          </a:p>
        </p:txBody>
      </p:sp>
      <p:sp>
        <p:nvSpPr>
          <p:cNvPr id="10" name="Text Placeholder 13"/>
          <p:cNvSpPr>
            <a:spLocks noGrp="1"/>
          </p:cNvSpPr>
          <p:nvPr>
            <p:ph type="body" sz="quarter" idx="13" hasCustomPrompt="1"/>
          </p:nvPr>
        </p:nvSpPr>
        <p:spPr>
          <a:xfrm>
            <a:off x="13855" y="6598558"/>
            <a:ext cx="5638800" cy="381000"/>
          </a:xfrm>
        </p:spPr>
        <p:txBody>
          <a:bodyPr/>
          <a:lstStyle>
            <a:lvl1pPr marL="0" indent="0">
              <a:buNone/>
              <a:defRPr sz="1100" b="0" baseline="0">
                <a:solidFill>
                  <a:srgbClr val="943634"/>
                </a:solidFill>
              </a:defRPr>
            </a:lvl1pPr>
          </a:lstStyle>
          <a:p>
            <a:pPr lvl="0"/>
            <a:r>
              <a:rPr lang="en-US" dirty="0" smtClean="0"/>
              <a:t>Syracuse City School District  2012      All rights reserved</a:t>
            </a: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0998" y="65315"/>
            <a:ext cx="2005013" cy="171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693569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genda">
    <p:bg>
      <p:bgRef idx="1001">
        <a:schemeClr val="bg1"/>
      </p:bgRef>
    </p:bg>
    <p:spTree>
      <p:nvGrpSpPr>
        <p:cNvPr id="1" name=""/>
        <p:cNvGrpSpPr/>
        <p:nvPr/>
      </p:nvGrpSpPr>
      <p:grpSpPr>
        <a:xfrm>
          <a:off x="0" y="0"/>
          <a:ext cx="0" cy="0"/>
          <a:chOff x="0" y="0"/>
          <a:chExt cx="0" cy="0"/>
        </a:xfrm>
      </p:grpSpPr>
      <p:sp>
        <p:nvSpPr>
          <p:cNvPr id="3" name="Rectangle 10"/>
          <p:cNvSpPr>
            <a:spLocks noChangeArrowheads="1"/>
          </p:cNvSpPr>
          <p:nvPr/>
        </p:nvSpPr>
        <p:spPr bwMode="auto">
          <a:xfrm>
            <a:off x="0" y="6629400"/>
            <a:ext cx="9144000" cy="228600"/>
          </a:xfrm>
          <a:prstGeom prst="rect">
            <a:avLst/>
          </a:prstGeom>
          <a:solidFill>
            <a:srgbClr val="C0C0C0"/>
          </a:solidFill>
          <a:ln w="9525">
            <a:noFill/>
            <a:miter lim="800000"/>
            <a:headEnd/>
            <a:tailEnd/>
          </a:ln>
          <a:effectLst/>
        </p:spPr>
        <p:txBody>
          <a:bodyPr anchor="ctr"/>
          <a:lstStyle/>
          <a:p>
            <a:pPr algn="ctr">
              <a:defRPr/>
            </a:pPr>
            <a:endParaRPr lang="en-US" sz="1600" i="0" dirty="0">
              <a:solidFill>
                <a:srgbClr val="000000"/>
              </a:solidFill>
              <a:latin typeface="Calibri" pitchFamily="34" charset="0"/>
            </a:endParaRPr>
          </a:p>
        </p:txBody>
      </p:sp>
      <p:cxnSp>
        <p:nvCxnSpPr>
          <p:cNvPr id="4" name="Straight Connector 3"/>
          <p:cNvCxnSpPr/>
          <p:nvPr/>
        </p:nvCxnSpPr>
        <p:spPr bwMode="auto">
          <a:xfrm>
            <a:off x="106680" y="847725"/>
            <a:ext cx="8869680" cy="0"/>
          </a:xfrm>
          <a:prstGeom prst="line">
            <a:avLst/>
          </a:prstGeom>
          <a:ln w="22225">
            <a:gradFill flip="none" rotWithShape="1">
              <a:gsLst>
                <a:gs pos="0">
                  <a:srgbClr val="196C89"/>
                </a:gs>
                <a:gs pos="50000">
                  <a:schemeClr val="accent1">
                    <a:shade val="67500"/>
                    <a:satMod val="115000"/>
                  </a:schemeClr>
                </a:gs>
                <a:gs pos="100000">
                  <a:schemeClr val="accent1">
                    <a:shade val="100000"/>
                    <a:satMod val="115000"/>
                  </a:schemeClr>
                </a:gs>
              </a:gsLst>
              <a:lin ang="0" scaled="1"/>
              <a:tileRect/>
            </a:gradFill>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5" name="Rectangle 6"/>
          <p:cNvSpPr txBox="1">
            <a:spLocks noChangeArrowheads="1"/>
          </p:cNvSpPr>
          <p:nvPr/>
        </p:nvSpPr>
        <p:spPr bwMode="auto">
          <a:xfrm>
            <a:off x="76200" y="6629400"/>
            <a:ext cx="4038600" cy="476250"/>
          </a:xfrm>
          <a:prstGeom prst="rect">
            <a:avLst/>
          </a:prstGeom>
          <a:noFill/>
          <a:ln w="9525">
            <a:noFill/>
            <a:miter lim="800000"/>
            <a:headEnd/>
            <a:tailEnd/>
          </a:ln>
          <a:effectLst/>
        </p:spPr>
        <p:txBody>
          <a:bodyPr/>
          <a:lstStyle/>
          <a:p>
            <a:pPr>
              <a:defRPr/>
            </a:pPr>
            <a:r>
              <a:rPr lang="en-US" sz="800" i="0" dirty="0">
                <a:solidFill>
                  <a:srgbClr val="000000"/>
                </a:solidFill>
                <a:latin typeface="Calibri" charset="0"/>
              </a:rPr>
              <a:t>© 2009 Mass Insight Education &amp; Research Institute</a:t>
            </a:r>
          </a:p>
        </p:txBody>
      </p:sp>
      <p:sp>
        <p:nvSpPr>
          <p:cNvPr id="6" name="Rectangle 5"/>
          <p:cNvSpPr/>
          <p:nvPr userDrawn="1"/>
        </p:nvSpPr>
        <p:spPr bwMode="auto">
          <a:xfrm>
            <a:off x="0" y="0"/>
            <a:ext cx="9144000" cy="6858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anchor="ctr"/>
          <a:lstStyle/>
          <a:p>
            <a:pPr algn="ctr">
              <a:defRPr/>
            </a:pPr>
            <a:endParaRPr lang="en-US" b="0" i="0" dirty="0">
              <a:solidFill>
                <a:srgbClr val="000000"/>
              </a:solidFill>
            </a:endParaRPr>
          </a:p>
        </p:txBody>
      </p:sp>
      <p:sp>
        <p:nvSpPr>
          <p:cNvPr id="9" name="Text Placeholder 8"/>
          <p:cNvSpPr>
            <a:spLocks noGrp="1"/>
          </p:cNvSpPr>
          <p:nvPr>
            <p:ph type="body" sz="quarter" idx="10"/>
          </p:nvPr>
        </p:nvSpPr>
        <p:spPr>
          <a:xfrm>
            <a:off x="2286000" y="1981200"/>
            <a:ext cx="4724400" cy="1676400"/>
          </a:xfrm>
        </p:spPr>
        <p:txBody>
          <a:bodyPr/>
          <a:lstStyle>
            <a:lvl1pPr>
              <a:defRPr baseline="0">
                <a:latin typeface="Calibri" pitchFamily="34" charset="0"/>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1218202288"/>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69541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ndard blank">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33667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genda">
    <p:bg>
      <p:bgRef idx="1001">
        <a:schemeClr val="bg1"/>
      </p:bgRef>
    </p:bg>
    <p:spTree>
      <p:nvGrpSpPr>
        <p:cNvPr id="1" name=""/>
        <p:cNvGrpSpPr/>
        <p:nvPr/>
      </p:nvGrpSpPr>
      <p:grpSpPr>
        <a:xfrm>
          <a:off x="0" y="0"/>
          <a:ext cx="0" cy="0"/>
          <a:chOff x="0" y="0"/>
          <a:chExt cx="0" cy="0"/>
        </a:xfrm>
      </p:grpSpPr>
      <p:sp>
        <p:nvSpPr>
          <p:cNvPr id="3" name="Rectangle 10"/>
          <p:cNvSpPr>
            <a:spLocks noChangeArrowheads="1"/>
          </p:cNvSpPr>
          <p:nvPr/>
        </p:nvSpPr>
        <p:spPr bwMode="auto">
          <a:xfrm>
            <a:off x="0" y="6629400"/>
            <a:ext cx="9144000" cy="228600"/>
          </a:xfrm>
          <a:prstGeom prst="rect">
            <a:avLst/>
          </a:prstGeom>
          <a:solidFill>
            <a:srgbClr val="C0C0C0"/>
          </a:solidFill>
          <a:ln w="9525">
            <a:noFill/>
            <a:miter lim="800000"/>
            <a:headEnd/>
            <a:tailEnd/>
          </a:ln>
          <a:effectLst/>
        </p:spPr>
        <p:txBody>
          <a:bodyPr anchor="ctr"/>
          <a:lstStyle/>
          <a:p>
            <a:pPr algn="ctr">
              <a:defRPr/>
            </a:pPr>
            <a:endParaRPr lang="en-US" sz="1600" i="0" dirty="0">
              <a:solidFill>
                <a:srgbClr val="000000"/>
              </a:solidFill>
              <a:latin typeface="Calibri" pitchFamily="34" charset="0"/>
            </a:endParaRPr>
          </a:p>
        </p:txBody>
      </p:sp>
      <p:cxnSp>
        <p:nvCxnSpPr>
          <p:cNvPr id="4" name="Straight Connector 3"/>
          <p:cNvCxnSpPr/>
          <p:nvPr/>
        </p:nvCxnSpPr>
        <p:spPr bwMode="auto">
          <a:xfrm>
            <a:off x="106680" y="847725"/>
            <a:ext cx="8869680" cy="0"/>
          </a:xfrm>
          <a:prstGeom prst="line">
            <a:avLst/>
          </a:prstGeom>
          <a:ln w="22225">
            <a:gradFill flip="none" rotWithShape="1">
              <a:gsLst>
                <a:gs pos="0">
                  <a:srgbClr val="196C89"/>
                </a:gs>
                <a:gs pos="50000">
                  <a:schemeClr val="accent1">
                    <a:shade val="67500"/>
                    <a:satMod val="115000"/>
                  </a:schemeClr>
                </a:gs>
                <a:gs pos="100000">
                  <a:schemeClr val="accent1">
                    <a:shade val="100000"/>
                    <a:satMod val="115000"/>
                  </a:schemeClr>
                </a:gs>
              </a:gsLst>
              <a:lin ang="0" scaled="1"/>
              <a:tileRect/>
            </a:gradFill>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5" name="Rectangle 6"/>
          <p:cNvSpPr txBox="1">
            <a:spLocks noChangeArrowheads="1"/>
          </p:cNvSpPr>
          <p:nvPr/>
        </p:nvSpPr>
        <p:spPr bwMode="auto">
          <a:xfrm>
            <a:off x="76200" y="6629400"/>
            <a:ext cx="4038600" cy="476250"/>
          </a:xfrm>
          <a:prstGeom prst="rect">
            <a:avLst/>
          </a:prstGeom>
          <a:noFill/>
          <a:ln w="9525">
            <a:noFill/>
            <a:miter lim="800000"/>
            <a:headEnd/>
            <a:tailEnd/>
          </a:ln>
          <a:effectLst/>
        </p:spPr>
        <p:txBody>
          <a:bodyPr/>
          <a:lstStyle/>
          <a:p>
            <a:pPr>
              <a:defRPr/>
            </a:pPr>
            <a:r>
              <a:rPr lang="en-US" sz="800" i="0" dirty="0">
                <a:solidFill>
                  <a:srgbClr val="000000"/>
                </a:solidFill>
                <a:latin typeface="Calibri" charset="0"/>
              </a:rPr>
              <a:t>© 2009 Mass Insight Education &amp; Research Institute</a:t>
            </a:r>
          </a:p>
        </p:txBody>
      </p:sp>
      <p:sp>
        <p:nvSpPr>
          <p:cNvPr id="6" name="Rectangle 5"/>
          <p:cNvSpPr/>
          <p:nvPr userDrawn="1"/>
        </p:nvSpPr>
        <p:spPr bwMode="auto">
          <a:xfrm>
            <a:off x="0" y="0"/>
            <a:ext cx="9144000" cy="6858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anchor="ctr"/>
          <a:lstStyle/>
          <a:p>
            <a:pPr algn="ctr">
              <a:defRPr/>
            </a:pPr>
            <a:endParaRPr lang="en-US" b="0" i="0" dirty="0">
              <a:solidFill>
                <a:srgbClr val="000000"/>
              </a:solidFill>
            </a:endParaRPr>
          </a:p>
        </p:txBody>
      </p:sp>
      <p:sp>
        <p:nvSpPr>
          <p:cNvPr id="9" name="Text Placeholder 8"/>
          <p:cNvSpPr>
            <a:spLocks noGrp="1"/>
          </p:cNvSpPr>
          <p:nvPr>
            <p:ph type="body" sz="quarter" idx="10"/>
          </p:nvPr>
        </p:nvSpPr>
        <p:spPr>
          <a:xfrm>
            <a:off x="2286000" y="1981200"/>
            <a:ext cx="4724400" cy="1676400"/>
          </a:xfrm>
        </p:spPr>
        <p:txBody>
          <a:bodyPr/>
          <a:lstStyle>
            <a:lvl1pPr>
              <a:defRPr baseline="0">
                <a:latin typeface="Calibri" pitchFamily="34" charset="0"/>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316599994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7243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Cover page">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13855" y="5821680"/>
            <a:ext cx="9144000" cy="335280"/>
          </a:xfrm>
          <a:prstGeom prst="rect">
            <a:avLst/>
          </a:prstGeom>
          <a:solidFill>
            <a:schemeClr val="accent4">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 name="Rectangle 4"/>
          <p:cNvSpPr/>
          <p:nvPr userDrawn="1"/>
        </p:nvSpPr>
        <p:spPr>
          <a:xfrm>
            <a:off x="-32657" y="-68942"/>
            <a:ext cx="9144000" cy="685800"/>
          </a:xfrm>
          <a:prstGeom prst="rect">
            <a:avLst/>
          </a:prstGeom>
          <a:solidFill>
            <a:srgbClr val="BB9303">
              <a:alpha val="4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FFFF"/>
                </a:solidFill>
              </a:rPr>
              <a:t> </a:t>
            </a:r>
            <a:endParaRPr lang="en-US" sz="2400" dirty="0" smtClean="0">
              <a:solidFill>
                <a:srgbClr val="FFFFFF"/>
              </a:solidFill>
            </a:endParaRPr>
          </a:p>
        </p:txBody>
      </p:sp>
      <p:sp>
        <p:nvSpPr>
          <p:cNvPr id="6" name="Rectangle 5"/>
          <p:cNvSpPr/>
          <p:nvPr userDrawn="1"/>
        </p:nvSpPr>
        <p:spPr>
          <a:xfrm>
            <a:off x="-10886" y="6156960"/>
            <a:ext cx="9144000" cy="457200"/>
          </a:xfrm>
          <a:prstGeom prst="rect">
            <a:avLst/>
          </a:prstGeom>
          <a:solidFill>
            <a:srgbClr val="F9C404">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4" name="Text Placeholder 13"/>
          <p:cNvSpPr>
            <a:spLocks noGrp="1"/>
          </p:cNvSpPr>
          <p:nvPr>
            <p:ph type="body" sz="quarter" idx="10" hasCustomPrompt="1"/>
          </p:nvPr>
        </p:nvSpPr>
        <p:spPr>
          <a:xfrm>
            <a:off x="1447800" y="457200"/>
            <a:ext cx="7214755" cy="609600"/>
          </a:xfrm>
        </p:spPr>
        <p:txBody>
          <a:bodyPr/>
          <a:lstStyle>
            <a:lvl1pPr marL="0" indent="0">
              <a:buNone/>
              <a:defRPr sz="3200" b="1">
                <a:solidFill>
                  <a:srgbClr val="0C1C47"/>
                </a:solidFill>
              </a:defRPr>
            </a:lvl1pPr>
          </a:lstStyle>
          <a:p>
            <a:pPr lvl="0"/>
            <a:r>
              <a:rPr lang="en-US" dirty="0" smtClean="0"/>
              <a:t>Insert title here: </a:t>
            </a:r>
          </a:p>
        </p:txBody>
      </p:sp>
      <p:sp>
        <p:nvSpPr>
          <p:cNvPr id="10" name="Text Placeholder 13"/>
          <p:cNvSpPr>
            <a:spLocks noGrp="1"/>
          </p:cNvSpPr>
          <p:nvPr>
            <p:ph type="body" sz="quarter" idx="13" hasCustomPrompt="1"/>
          </p:nvPr>
        </p:nvSpPr>
        <p:spPr>
          <a:xfrm>
            <a:off x="13855" y="6598558"/>
            <a:ext cx="5638800" cy="381000"/>
          </a:xfrm>
        </p:spPr>
        <p:txBody>
          <a:bodyPr/>
          <a:lstStyle>
            <a:lvl1pPr marL="0" indent="0">
              <a:buNone/>
              <a:defRPr sz="1100" b="0" baseline="0">
                <a:solidFill>
                  <a:srgbClr val="943634"/>
                </a:solidFill>
              </a:defRPr>
            </a:lvl1pPr>
          </a:lstStyle>
          <a:p>
            <a:pPr lvl="0"/>
            <a:r>
              <a:rPr lang="en-US" dirty="0" smtClean="0"/>
              <a:t>Syracuse City School District  2012      All rights reserved</a:t>
            </a:r>
          </a:p>
        </p:txBody>
      </p:sp>
    </p:spTree>
    <p:extLst>
      <p:ext uri="{BB962C8B-B14F-4D97-AF65-F5344CB8AC3E}">
        <p14:creationId xmlns:p14="http://schemas.microsoft.com/office/powerpoint/2010/main" val="3772023452"/>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ver page">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13855" y="5821680"/>
            <a:ext cx="9144000" cy="335280"/>
          </a:xfrm>
          <a:prstGeom prst="rect">
            <a:avLst/>
          </a:prstGeom>
          <a:solidFill>
            <a:schemeClr val="accent4">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 name="Rectangle 4"/>
          <p:cNvSpPr/>
          <p:nvPr userDrawn="1"/>
        </p:nvSpPr>
        <p:spPr>
          <a:xfrm>
            <a:off x="-32657" y="-68942"/>
            <a:ext cx="9144000" cy="685800"/>
          </a:xfrm>
          <a:prstGeom prst="rect">
            <a:avLst/>
          </a:prstGeom>
          <a:solidFill>
            <a:srgbClr val="BB9303">
              <a:alpha val="4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FFFF"/>
                </a:solidFill>
              </a:rPr>
              <a:t> </a:t>
            </a:r>
            <a:endParaRPr lang="en-US" sz="2400" dirty="0" smtClean="0">
              <a:solidFill>
                <a:srgbClr val="FFFFFF"/>
              </a:solidFill>
            </a:endParaRPr>
          </a:p>
        </p:txBody>
      </p:sp>
      <p:sp>
        <p:nvSpPr>
          <p:cNvPr id="6" name="Rectangle 5"/>
          <p:cNvSpPr/>
          <p:nvPr userDrawn="1"/>
        </p:nvSpPr>
        <p:spPr>
          <a:xfrm>
            <a:off x="-10886" y="6156960"/>
            <a:ext cx="9144000" cy="457200"/>
          </a:xfrm>
          <a:prstGeom prst="rect">
            <a:avLst/>
          </a:prstGeom>
          <a:solidFill>
            <a:srgbClr val="F9C404">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4" name="Text Placeholder 13"/>
          <p:cNvSpPr>
            <a:spLocks noGrp="1"/>
          </p:cNvSpPr>
          <p:nvPr>
            <p:ph type="body" sz="quarter" idx="10" hasCustomPrompt="1"/>
          </p:nvPr>
        </p:nvSpPr>
        <p:spPr>
          <a:xfrm>
            <a:off x="4114800" y="1132115"/>
            <a:ext cx="4623955" cy="609600"/>
          </a:xfrm>
        </p:spPr>
        <p:txBody>
          <a:bodyPr/>
          <a:lstStyle>
            <a:lvl1pPr marL="0" indent="0">
              <a:buNone/>
              <a:defRPr sz="3200" b="1">
                <a:solidFill>
                  <a:srgbClr val="0C1C47"/>
                </a:solidFill>
              </a:defRPr>
            </a:lvl1pPr>
          </a:lstStyle>
          <a:p>
            <a:pPr lvl="0"/>
            <a:r>
              <a:rPr lang="en-US" dirty="0" smtClean="0"/>
              <a:t>Insert title here: </a:t>
            </a:r>
          </a:p>
        </p:txBody>
      </p:sp>
      <p:sp>
        <p:nvSpPr>
          <p:cNvPr id="10" name="Text Placeholder 13"/>
          <p:cNvSpPr>
            <a:spLocks noGrp="1"/>
          </p:cNvSpPr>
          <p:nvPr>
            <p:ph type="body" sz="quarter" idx="13" hasCustomPrompt="1"/>
          </p:nvPr>
        </p:nvSpPr>
        <p:spPr>
          <a:xfrm>
            <a:off x="13855" y="6598558"/>
            <a:ext cx="5638800" cy="381000"/>
          </a:xfrm>
        </p:spPr>
        <p:txBody>
          <a:bodyPr/>
          <a:lstStyle>
            <a:lvl1pPr marL="0" indent="0">
              <a:buNone/>
              <a:defRPr sz="1100" b="0" baseline="0">
                <a:solidFill>
                  <a:srgbClr val="943634"/>
                </a:solidFill>
              </a:defRPr>
            </a:lvl1pPr>
          </a:lstStyle>
          <a:p>
            <a:pPr lvl="0"/>
            <a:r>
              <a:rPr lang="en-US" dirty="0" smtClean="0"/>
              <a:t>Syracuse City School District  2012      All rights reserved</a:t>
            </a: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0998" y="65315"/>
            <a:ext cx="2005013" cy="171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250961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ndard blank">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41633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blank">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5" name="Rectangle 18"/>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6"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7"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Rectangle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1" name="Straight Connector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2" name="Rectangle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dirty="0" smtClean="0"/>
              <a:t>Click to edit Master title style</a:t>
            </a:r>
            <a:endParaRPr lang="en-US" dirty="0"/>
          </a:p>
        </p:txBody>
      </p:sp>
      <p:sp>
        <p:nvSpPr>
          <p:cNvPr id="15" name="Date Placeholder 27"/>
          <p:cNvSpPr>
            <a:spLocks noGrp="1"/>
          </p:cNvSpPr>
          <p:nvPr>
            <p:ph type="dt" sz="half" idx="10"/>
          </p:nvPr>
        </p:nvSpPr>
        <p:spPr/>
        <p:txBody>
          <a:bodyPr/>
          <a:lstStyle>
            <a:lvl1pPr>
              <a:defRPr/>
            </a:lvl1pPr>
          </a:lstStyle>
          <a:p>
            <a:pPr>
              <a:defRPr/>
            </a:pPr>
            <a:fld id="{4D2BBD4D-C7BC-4EB6-9C8E-2BB09D7A1729}" type="datetime1">
              <a:rPr lang="en-US"/>
              <a:pPr>
                <a:defRPr/>
              </a:pPr>
              <a:t>4/16/2015</a:t>
            </a:fld>
            <a:endParaRPr lang="en-US" dirty="0"/>
          </a:p>
        </p:txBody>
      </p:sp>
      <p:sp>
        <p:nvSpPr>
          <p:cNvPr id="16" name="Footer Placeholder 16"/>
          <p:cNvSpPr>
            <a:spLocks noGrp="1"/>
          </p:cNvSpPr>
          <p:nvPr>
            <p:ph type="ftr" sz="quarter" idx="11"/>
          </p:nvPr>
        </p:nvSpPr>
        <p:spPr>
          <a:xfrm>
            <a:off x="2362200" y="6248400"/>
            <a:ext cx="3581400" cy="366713"/>
          </a:xfrm>
        </p:spPr>
        <p:txBody>
          <a:bodyPr/>
          <a:lstStyle>
            <a:lvl1pPr>
              <a:defRPr/>
            </a:lvl1pPr>
          </a:lstStyle>
          <a:p>
            <a:pPr>
              <a:defRPr/>
            </a:pPr>
            <a:endParaRPr lang="en-US" dirty="0"/>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A3DC37FF-CD98-4839-9DFB-0D37BE762912}"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9791796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accent3">
                    <a:shade val="75000"/>
                  </a:schemeClr>
                </a:solidFill>
              </a:defRPr>
            </a:lvl1pPr>
          </a:lstStyle>
          <a:p>
            <a:r>
              <a:rPr lang="en-US" dirty="0" smtClean="0"/>
              <a:t>Click to edit Master title style</a:t>
            </a:r>
            <a:endParaRPr lang="en-US" dirty="0"/>
          </a:p>
        </p:txBody>
      </p:sp>
      <p:sp>
        <p:nvSpPr>
          <p:cNvPr id="8" name="Content Placeholder 7"/>
          <p:cNvSpPr>
            <a:spLocks noGrp="1"/>
          </p:cNvSpPr>
          <p:nvPr>
            <p:ph sz="quarter" idx="1"/>
          </p:nvPr>
        </p:nvSpPr>
        <p:spPr>
          <a:xfrm>
            <a:off x="301752" y="1527048"/>
            <a:ext cx="850392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8FE1282-5633-4184-8067-E93C4AB5A5A3}" type="datetime1">
              <a:rPr lang="en-US"/>
              <a:pPr>
                <a:defRPr/>
              </a:pPr>
              <a:t>4/16/2015</a:t>
            </a:fld>
            <a:endParaRPr lang="en-US" dirty="0"/>
          </a:p>
        </p:txBody>
      </p:sp>
      <p:sp>
        <p:nvSpPr>
          <p:cNvPr id="5" name="Footer Placeholder 4"/>
          <p:cNvSpPr>
            <a:spLocks noGrp="1"/>
          </p:cNvSpPr>
          <p:nvPr>
            <p:ph type="ftr" sz="quarter" idx="11"/>
          </p:nvPr>
        </p:nvSpPr>
        <p:spPr>
          <a:xfrm>
            <a:off x="304800" y="6410325"/>
            <a:ext cx="4495800" cy="366713"/>
          </a:xfrm>
        </p:spPr>
        <p:txBody>
          <a:bodyPr/>
          <a:lstStyle>
            <a:lvl1pPr>
              <a:defRPr/>
            </a:lvl1pPr>
          </a:lstStyle>
          <a:p>
            <a:pPr>
              <a:defRPr/>
            </a:pPr>
            <a:r>
              <a:rPr lang="en-US" dirty="0" smtClean="0"/>
              <a:t>Syracuse City School District 2012     All rights reserved</a:t>
            </a:r>
            <a:endParaRPr lang="en-US" dirty="0"/>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F6FDAD2F-1926-4FF1-BE31-B65FCE904F42}"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19133252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7"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8" name="Rectangle 18"/>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11"/>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Rectangle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1" name="Rectangle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2" name="Straight Connector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3" name="Oval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4" name="Oval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dirty="0"/>
          </a:p>
        </p:txBody>
      </p:sp>
      <p:sp>
        <p:nvSpPr>
          <p:cNvPr id="16" name="Date Placeholder 3"/>
          <p:cNvSpPr>
            <a:spLocks noGrp="1"/>
          </p:cNvSpPr>
          <p:nvPr>
            <p:ph type="dt" sz="half" idx="11"/>
          </p:nvPr>
        </p:nvSpPr>
        <p:spPr/>
        <p:txBody>
          <a:bodyPr/>
          <a:lstStyle>
            <a:lvl1pPr>
              <a:defRPr/>
            </a:lvl1pPr>
          </a:lstStyle>
          <a:p>
            <a:pPr>
              <a:defRPr/>
            </a:pPr>
            <a:fld id="{7A419F7E-51D0-461C-B779-954240F30020}" type="datetime1">
              <a:rPr lang="en-US"/>
              <a:pPr>
                <a:defRPr/>
              </a:pPr>
              <a:t>4/16/2015</a:t>
            </a:fld>
            <a:endParaRPr lang="en-US" dirty="0"/>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AB625731-745E-4192-9CAB-2064D627EA71}"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383400758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0D1B140A-B92D-4A8D-837C-1FEB16E27210}" type="datetime1">
              <a:rPr lang="en-US"/>
              <a:pPr>
                <a:defRPr/>
              </a:pPr>
              <a:t>4/16/2015</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276B7E50-9CB7-4BB0-9AC9-63388C54426A}"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89823680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9"/>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8"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1"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2" name="Rectangle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4" name="Straight Connector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5" name="Rectangle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6" name="Oval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7" name="Oval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90B80348-A7BE-45B6-A26F-69D34FE155D5}" type="datetime1">
              <a:rPr lang="en-US"/>
              <a:pPr>
                <a:defRPr/>
              </a:pPr>
              <a:t>4/16/2015</a:t>
            </a:fld>
            <a:endParaRPr lang="en-US" dirty="0"/>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dirty="0"/>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45966E52-5C45-4C4B-93A8-9EAB80910DC4}"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421677804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F036B3D8-4FEA-4BCA-8CD9-1396C9EAEEE3}" type="datetime1">
              <a:rPr lang="en-US"/>
              <a:pPr>
                <a:defRPr/>
              </a:pPr>
              <a:t>4/16/2015</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8A4E7778-A219-408A-A746-CBBD695B5457}" type="slidenum">
              <a:rPr lang="en-US">
                <a:solidFill>
                  <a:srgbClr val="D0BE40">
                    <a:shade val="75000"/>
                  </a:srgbClr>
                </a:solidFill>
              </a:rPr>
              <a:pPr>
                <a:defRPr/>
              </a:pPr>
              <a:t>‹#›</a:t>
            </a:fld>
            <a:endParaRPr lang="en-US" dirty="0">
              <a:solidFill>
                <a:srgbClr val="D0BE40">
                  <a:shade val="75000"/>
                </a:srgbClr>
              </a:solidFill>
            </a:endParaRPr>
          </a:p>
        </p:txBody>
      </p:sp>
    </p:spTree>
    <p:extLst>
      <p:ext uri="{BB962C8B-B14F-4D97-AF65-F5344CB8AC3E}">
        <p14:creationId xmlns:p14="http://schemas.microsoft.com/office/powerpoint/2010/main" val="13041917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0.xml"/><Relationship Id="rId7" Type="http://schemas.openxmlformats.org/officeDocument/2006/relationships/image" Target="../media/image1.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4.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p:nvSpPr>
        <p:spPr bwMode="auto">
          <a:xfrm>
            <a:off x="0" y="6553200"/>
            <a:ext cx="8229600" cy="64008"/>
          </a:xfrm>
          <a:prstGeom prst="rect">
            <a:avLst/>
          </a:prstGeom>
          <a:solidFill>
            <a:schemeClr val="accent2"/>
          </a:solidFill>
          <a:ln>
            <a:no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600" i="0" dirty="0" smtClean="0">
              <a:solidFill>
                <a:schemeClr val="tx1"/>
              </a:solidFill>
              <a:latin typeface="Calibri" pitchFamily="34" charset="0"/>
              <a:cs typeface="Arial" charset="0"/>
            </a:endParaRPr>
          </a:p>
        </p:txBody>
      </p:sp>
      <p:sp>
        <p:nvSpPr>
          <p:cNvPr id="3074" name="Rectangle 2"/>
          <p:cNvSpPr>
            <a:spLocks noGrp="1" noChangeArrowheads="1"/>
          </p:cNvSpPr>
          <p:nvPr>
            <p:ph type="title"/>
          </p:nvPr>
        </p:nvSpPr>
        <p:spPr bwMode="auto">
          <a:xfrm>
            <a:off x="76200" y="76200"/>
            <a:ext cx="8991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3077" name="Straight Connector 7"/>
          <p:cNvPicPr>
            <a:picLocks noChangeArrowheads="1"/>
          </p:cNvPicPr>
          <p:nvPr/>
        </p:nvPicPr>
        <p:blipFill>
          <a:blip r:embed="rId5" cstate="print"/>
          <a:srcRect/>
          <a:stretch>
            <a:fillRect/>
          </a:stretch>
        </p:blipFill>
        <p:spPr bwMode="auto">
          <a:xfrm>
            <a:off x="103188" y="914400"/>
            <a:ext cx="8882062" cy="19050"/>
          </a:xfrm>
          <a:prstGeom prst="rect">
            <a:avLst/>
          </a:prstGeom>
          <a:solidFill>
            <a:schemeClr val="tx2"/>
          </a:solidFill>
          <a:ln w="9525">
            <a:noFill/>
            <a:miter lim="800000"/>
            <a:headEnd/>
            <a:tailEnd/>
          </a:ln>
        </p:spPr>
      </p:pic>
      <p:sp>
        <p:nvSpPr>
          <p:cNvPr id="9" name="Rectangle 6"/>
          <p:cNvSpPr txBox="1">
            <a:spLocks noChangeArrowheads="1"/>
          </p:cNvSpPr>
          <p:nvPr/>
        </p:nvSpPr>
        <p:spPr bwMode="auto">
          <a:xfrm>
            <a:off x="76200" y="6629400"/>
            <a:ext cx="4038600" cy="304800"/>
          </a:xfrm>
          <a:prstGeom prst="rect">
            <a:avLst/>
          </a:prstGeom>
          <a:noFill/>
          <a:ln w="9525">
            <a:noFill/>
            <a:miter lim="800000"/>
            <a:headEnd/>
            <a:tailEnd/>
          </a:ln>
          <a:effectLst/>
        </p:spPr>
        <p:txBody>
          <a:bodyPr/>
          <a:lstStyle/>
          <a:p>
            <a:pPr>
              <a:defRPr/>
            </a:pPr>
            <a:r>
              <a:rPr lang="en-US" sz="800" i="0" dirty="0">
                <a:solidFill>
                  <a:schemeClr val="tx1"/>
                </a:solidFill>
                <a:latin typeface="Calibri" charset="0"/>
              </a:rPr>
              <a:t>© </a:t>
            </a:r>
            <a:r>
              <a:rPr lang="en-US" sz="800" i="0" dirty="0" smtClean="0">
                <a:solidFill>
                  <a:schemeClr val="tx1"/>
                </a:solidFill>
                <a:latin typeface="Calibri" charset="0"/>
              </a:rPr>
              <a:t>2012</a:t>
            </a:r>
            <a:r>
              <a:rPr lang="en-US" sz="800" i="0" baseline="0" dirty="0" smtClean="0">
                <a:solidFill>
                  <a:schemeClr val="tx1"/>
                </a:solidFill>
                <a:latin typeface="Calibri" charset="0"/>
              </a:rPr>
              <a:t> Syracuse City School District</a:t>
            </a:r>
            <a:endParaRPr lang="en-US" sz="800" i="0" dirty="0">
              <a:solidFill>
                <a:schemeClr val="tx1"/>
              </a:solidFill>
              <a:latin typeface="Calibri" charset="0"/>
            </a:endParaRPr>
          </a:p>
        </p:txBody>
      </p:sp>
      <p:sp>
        <p:nvSpPr>
          <p:cNvPr id="10" name="TextBox 9"/>
          <p:cNvSpPr txBox="1"/>
          <p:nvPr/>
        </p:nvSpPr>
        <p:spPr bwMode="auto">
          <a:xfrm>
            <a:off x="8763000" y="6324600"/>
            <a:ext cx="304800" cy="228600"/>
          </a:xfrm>
          <a:prstGeom prst="rect">
            <a:avLst/>
          </a:prstGeom>
          <a:noFill/>
          <a:ln w="9525">
            <a:noFill/>
            <a:miter lim="800000"/>
            <a:headEnd/>
            <a:tailEnd/>
          </a:ln>
          <a:effectLst/>
        </p:spPr>
        <p:txBody>
          <a:bodyPr wrap="square" lIns="45720" rIns="45720" rtlCol="0">
            <a:noAutofit/>
          </a:bodyPr>
          <a:lstStyle/>
          <a:p>
            <a:pPr algn="ctr" fontAlgn="auto">
              <a:spcBef>
                <a:spcPct val="50000"/>
              </a:spcBef>
              <a:spcAft>
                <a:spcPts val="0"/>
              </a:spcAft>
            </a:pPr>
            <a:fld id="{4FAF1886-DFCE-4D11-BE64-F49686CFD1B0}" type="slidenum">
              <a:rPr lang="en-US" sz="1100" b="1" i="0" smtClean="0">
                <a:solidFill>
                  <a:schemeClr val="accent2"/>
                </a:solidFill>
                <a:latin typeface="Calibri" pitchFamily="34" charset="0"/>
                <a:ea typeface="ＭＳ Ｐゴシック" charset="-128"/>
                <a:cs typeface="Arial" pitchFamily="34" charset="0"/>
              </a:rPr>
              <a:pPr algn="ctr" fontAlgn="auto">
                <a:spcBef>
                  <a:spcPct val="50000"/>
                </a:spcBef>
                <a:spcAft>
                  <a:spcPts val="0"/>
                </a:spcAft>
              </a:pPr>
              <a:t>‹#›</a:t>
            </a:fld>
            <a:endParaRPr lang="en-US" sz="1100" b="1" i="0" dirty="0" smtClean="0">
              <a:solidFill>
                <a:schemeClr val="accent2"/>
              </a:solidFill>
              <a:latin typeface="Calibri" pitchFamily="34" charset="0"/>
              <a:ea typeface="ＭＳ Ｐゴシック" charset="-128"/>
              <a:cs typeface="Arial" pitchFamily="34" charset="0"/>
            </a:endParaRPr>
          </a:p>
        </p:txBody>
      </p:sp>
      <p:pic>
        <p:nvPicPr>
          <p:cNvPr id="1026" name="Picture 2" descr="ColorLogo"/>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8229600" y="6076950"/>
            <a:ext cx="5715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9" r:id="rId1"/>
    <p:sldLayoutId id="2147483817" r:id="rId2"/>
    <p:sldLayoutId id="2147483814" r:id="rId3"/>
  </p:sldLayoutIdLst>
  <p:hf sldNum="0" hdr="0" ftr="0" dt="0"/>
  <p:txStyles>
    <p:titleStyle>
      <a:lvl1pPr algn="ctr" rtl="0" eaLnBrk="1" fontAlgn="base" hangingPunct="1">
        <a:spcBef>
          <a:spcPct val="0"/>
        </a:spcBef>
        <a:spcAft>
          <a:spcPct val="0"/>
        </a:spcAft>
        <a:defRPr sz="2800" b="1">
          <a:solidFill>
            <a:srgbClr val="0C1C47"/>
          </a:solidFill>
          <a:latin typeface="Calibri" pitchFamily="34" charset="0"/>
          <a:ea typeface="Arial" charset="0"/>
          <a:cs typeface="Arial" pitchFamily="34" charset="0"/>
        </a:defRPr>
      </a:lvl1pPr>
      <a:lvl2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2pPr>
      <a:lvl3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3pPr>
      <a:lvl4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4pPr>
      <a:lvl5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5pPr>
      <a:lvl6pPr marL="457200" algn="l" rtl="0" eaLnBrk="1" fontAlgn="base" hangingPunct="1">
        <a:spcBef>
          <a:spcPct val="0"/>
        </a:spcBef>
        <a:spcAft>
          <a:spcPct val="0"/>
        </a:spcAft>
        <a:defRPr sz="3200" b="1">
          <a:solidFill>
            <a:schemeClr val="bg2"/>
          </a:solidFill>
          <a:latin typeface="Franklin Gothic Medium" pitchFamily="34" charset="0"/>
          <a:cs typeface="Arial" charset="0"/>
        </a:defRPr>
      </a:lvl6pPr>
      <a:lvl7pPr marL="914400" algn="l" rtl="0" eaLnBrk="1" fontAlgn="base" hangingPunct="1">
        <a:spcBef>
          <a:spcPct val="0"/>
        </a:spcBef>
        <a:spcAft>
          <a:spcPct val="0"/>
        </a:spcAft>
        <a:defRPr sz="3200" b="1">
          <a:solidFill>
            <a:schemeClr val="bg2"/>
          </a:solidFill>
          <a:latin typeface="Franklin Gothic Medium" pitchFamily="34" charset="0"/>
          <a:cs typeface="Arial" charset="0"/>
        </a:defRPr>
      </a:lvl7pPr>
      <a:lvl8pPr marL="1371600" algn="l" rtl="0" eaLnBrk="1" fontAlgn="base" hangingPunct="1">
        <a:spcBef>
          <a:spcPct val="0"/>
        </a:spcBef>
        <a:spcAft>
          <a:spcPct val="0"/>
        </a:spcAft>
        <a:defRPr sz="3200" b="1">
          <a:solidFill>
            <a:schemeClr val="bg2"/>
          </a:solidFill>
          <a:latin typeface="Franklin Gothic Medium" pitchFamily="34" charset="0"/>
          <a:cs typeface="Arial" charset="0"/>
        </a:defRPr>
      </a:lvl8pPr>
      <a:lvl9pPr marL="1828800" algn="l" rtl="0" eaLnBrk="1" fontAlgn="base" hangingPunct="1">
        <a:spcBef>
          <a:spcPct val="0"/>
        </a:spcBef>
        <a:spcAft>
          <a:spcPct val="0"/>
        </a:spcAft>
        <a:defRPr sz="3200" b="1">
          <a:solidFill>
            <a:schemeClr val="bg2"/>
          </a:solidFill>
          <a:latin typeface="Franklin Gothic Medium" pitchFamily="34"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Arial" charset="0"/>
          <a:cs typeface="Arial"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Arial" charset="0"/>
          <a:cs typeface="Arial" pitchFamily="34" charset="0"/>
        </a:defRPr>
      </a:lvl2pPr>
      <a:lvl3pPr marL="1143000" indent="-228600" algn="l" rtl="0" eaLnBrk="1" fontAlgn="base" hangingPunct="1">
        <a:spcBef>
          <a:spcPct val="20000"/>
        </a:spcBef>
        <a:spcAft>
          <a:spcPct val="0"/>
        </a:spcAft>
        <a:buChar char="•"/>
        <a:defRPr sz="2000">
          <a:solidFill>
            <a:schemeClr val="tx1"/>
          </a:solidFill>
          <a:latin typeface="Calibri" pitchFamily="34" charset="0"/>
          <a:ea typeface="Arial" charset="0"/>
          <a:cs typeface="Arial"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Arial" charset="0"/>
          <a:cs typeface="Arial" pitchFamily="34" charset="0"/>
        </a:defRPr>
      </a:lvl4pPr>
      <a:lvl5pPr marL="2057400" indent="-228600" algn="l" rtl="0" eaLnBrk="1" fontAlgn="base" hangingPunct="1">
        <a:spcBef>
          <a:spcPct val="20000"/>
        </a:spcBef>
        <a:spcAft>
          <a:spcPct val="0"/>
        </a:spcAft>
        <a:buChar char="»"/>
        <a:defRPr sz="1600">
          <a:solidFill>
            <a:schemeClr val="tx1"/>
          </a:solidFill>
          <a:latin typeface="Calibri" pitchFamily="34" charset="0"/>
          <a:ea typeface="Arial" charset="0"/>
          <a:cs typeface="Arial" pitchFamily="34" charset="0"/>
        </a:defRPr>
      </a:lvl5pPr>
      <a:lvl6pPr marL="2514600" indent="-228600" algn="l" rtl="0" eaLnBrk="1" fontAlgn="base" hangingPunct="1">
        <a:spcBef>
          <a:spcPct val="20000"/>
        </a:spcBef>
        <a:spcAft>
          <a:spcPct val="0"/>
        </a:spcAft>
        <a:buChar char="»"/>
        <a:defRPr>
          <a:solidFill>
            <a:schemeClr val="tx1"/>
          </a:solidFill>
          <a:latin typeface="+mn-lt"/>
          <a:cs typeface="+mn-cs"/>
        </a:defRPr>
      </a:lvl6pPr>
      <a:lvl7pPr marL="2971800" indent="-228600" algn="l" rtl="0" eaLnBrk="1" fontAlgn="base" hangingPunct="1">
        <a:spcBef>
          <a:spcPct val="20000"/>
        </a:spcBef>
        <a:spcAft>
          <a:spcPct val="0"/>
        </a:spcAft>
        <a:buChar char="»"/>
        <a:defRPr>
          <a:solidFill>
            <a:schemeClr val="tx1"/>
          </a:solidFill>
          <a:latin typeface="+mn-lt"/>
          <a:cs typeface="+mn-cs"/>
        </a:defRPr>
      </a:lvl7pPr>
      <a:lvl8pPr marL="3429000" indent="-228600" algn="l" rtl="0" eaLnBrk="1" fontAlgn="base" hangingPunct="1">
        <a:spcBef>
          <a:spcPct val="20000"/>
        </a:spcBef>
        <a:spcAft>
          <a:spcPct val="0"/>
        </a:spcAft>
        <a:buChar char="»"/>
        <a:defRPr>
          <a:solidFill>
            <a:schemeClr val="tx1"/>
          </a:solidFill>
          <a:latin typeface="+mn-lt"/>
          <a:cs typeface="+mn-cs"/>
        </a:defRPr>
      </a:lvl8pPr>
      <a:lvl9pPr marL="3886200" indent="-228600" algn="l" rtl="0" eaLnBrk="1" fontAlgn="base" hangingPunct="1">
        <a:spcBef>
          <a:spcPct val="2000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lnSpc>
                <a:spcPct val="100000"/>
              </a:lnSpc>
              <a:spcBef>
                <a:spcPts val="0"/>
              </a:spcBef>
              <a:spcAft>
                <a:spcPts val="0"/>
              </a:spcAft>
              <a:buClrTx/>
              <a:buSzTx/>
              <a:buFontTx/>
              <a:buNone/>
              <a:defRPr kumimoji="0" sz="1400">
                <a:solidFill>
                  <a:srgbClr val="FFFFFF"/>
                </a:solidFill>
                <a:latin typeface="+mn-lt"/>
              </a:defRPr>
            </a:lvl1pPr>
          </a:lstStyle>
          <a:p>
            <a:pPr>
              <a:defRPr/>
            </a:pPr>
            <a:fld id="{79D797CE-9D97-403F-A83A-5502B7379F8D}" type="datetime1">
              <a:rPr lang="en-US" b="0" i="0">
                <a:cs typeface="+mn-cs"/>
              </a:rPr>
              <a:pPr>
                <a:defRPr/>
              </a:pPr>
              <a:t>4/16/2015</a:t>
            </a:fld>
            <a:endParaRPr lang="en-US" b="0" i="0" dirty="0">
              <a:cs typeface="+mn-cs"/>
            </a:endParaRP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lnSpc>
                <a:spcPct val="100000"/>
              </a:lnSpc>
              <a:spcBef>
                <a:spcPts val="0"/>
              </a:spcBef>
              <a:spcAft>
                <a:spcPts val="0"/>
              </a:spcAft>
              <a:buClrTx/>
              <a:buSzTx/>
              <a:buFontTx/>
              <a:buNone/>
              <a:defRPr kumimoji="0" sz="1200">
                <a:solidFill>
                  <a:srgbClr val="FFFFFF"/>
                </a:solidFill>
                <a:latin typeface="+mn-lt"/>
              </a:defRPr>
            </a:lvl1pPr>
          </a:lstStyle>
          <a:p>
            <a:pPr>
              <a:defRPr/>
            </a:pPr>
            <a:endParaRPr lang="en-US" b="0" i="0" dirty="0">
              <a:cs typeface="+mn-cs"/>
            </a:endParaRP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b="0" i="0" dirty="0">
              <a:solidFill>
                <a:prstClr val="black"/>
              </a:solidFill>
              <a:latin typeface="Georgia"/>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b="0" i="0" dirty="0">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lnSpc>
                <a:spcPct val="100000"/>
              </a:lnSpc>
              <a:spcBef>
                <a:spcPts val="0"/>
              </a:spcBef>
              <a:spcAft>
                <a:spcPts val="0"/>
              </a:spcAft>
              <a:buClrTx/>
              <a:buSzTx/>
              <a:buFontTx/>
              <a:buNone/>
              <a:defRPr kumimoji="0" sz="1600">
                <a:solidFill>
                  <a:schemeClr val="accent3">
                    <a:shade val="75000"/>
                  </a:schemeClr>
                </a:solidFill>
                <a:latin typeface="+mn-lt"/>
              </a:defRPr>
            </a:lvl1pPr>
          </a:lstStyle>
          <a:p>
            <a:pPr>
              <a:defRPr/>
            </a:pPr>
            <a:fld id="{A4DC27A1-274D-41A7-BD9C-7C42E6161BC3}" type="slidenum">
              <a:rPr lang="en-US" b="0" i="0">
                <a:solidFill>
                  <a:srgbClr val="D0BE40">
                    <a:shade val="75000"/>
                  </a:srgbClr>
                </a:solidFill>
                <a:cs typeface="+mn-cs"/>
              </a:rPr>
              <a:pPr>
                <a:defRPr/>
              </a:pPr>
              <a:t>‹#›</a:t>
            </a:fld>
            <a:endParaRPr lang="en-US" b="0" i="0" dirty="0">
              <a:solidFill>
                <a:srgbClr val="D0BE40">
                  <a:shade val="75000"/>
                </a:srgbClr>
              </a:solidFill>
              <a:cs typeface="+mn-cs"/>
            </a:endParaRP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91326833"/>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97" r:id="rId11"/>
  </p:sldLayoutIdLst>
  <p:hf hdr="0" ftr="0" dt="0"/>
  <p:txStyles>
    <p:titleStyle>
      <a:lvl1pPr algn="ctr" rtl="0" eaLnBrk="0" fontAlgn="base" hangingPunct="0">
        <a:spcBef>
          <a:spcPct val="0"/>
        </a:spcBef>
        <a:spcAft>
          <a:spcPct val="0"/>
        </a:spcAft>
        <a:defRPr sz="3300" b="1" kern="1200">
          <a:solidFill>
            <a:srgbClr val="B7A737"/>
          </a:solidFill>
          <a:latin typeface="+mj-lt"/>
          <a:ea typeface="+mj-ea"/>
          <a:cs typeface="+mj-cs"/>
        </a:defRPr>
      </a:lvl1pPr>
      <a:lvl2pPr algn="ctr" rtl="0" eaLnBrk="0" fontAlgn="base" hangingPunct="0">
        <a:spcBef>
          <a:spcPct val="0"/>
        </a:spcBef>
        <a:spcAft>
          <a:spcPct val="0"/>
        </a:spcAft>
        <a:defRPr sz="3300">
          <a:solidFill>
            <a:srgbClr val="B7A737"/>
          </a:solidFill>
          <a:latin typeface="Georgia" pitchFamily="18" charset="0"/>
        </a:defRPr>
      </a:lvl2pPr>
      <a:lvl3pPr algn="ctr" rtl="0" eaLnBrk="0" fontAlgn="base" hangingPunct="0">
        <a:spcBef>
          <a:spcPct val="0"/>
        </a:spcBef>
        <a:spcAft>
          <a:spcPct val="0"/>
        </a:spcAft>
        <a:defRPr sz="3300">
          <a:solidFill>
            <a:srgbClr val="B7A737"/>
          </a:solidFill>
          <a:latin typeface="Georgia" pitchFamily="18" charset="0"/>
        </a:defRPr>
      </a:lvl3pPr>
      <a:lvl4pPr algn="ctr" rtl="0" eaLnBrk="0" fontAlgn="base" hangingPunct="0">
        <a:spcBef>
          <a:spcPct val="0"/>
        </a:spcBef>
        <a:spcAft>
          <a:spcPct val="0"/>
        </a:spcAft>
        <a:defRPr sz="3300">
          <a:solidFill>
            <a:srgbClr val="B7A737"/>
          </a:solidFill>
          <a:latin typeface="Georgia" pitchFamily="18" charset="0"/>
        </a:defRPr>
      </a:lvl4pPr>
      <a:lvl5pPr algn="ctr" rtl="0" eaLnBrk="0" fontAlgn="base" hangingPunct="0">
        <a:spcBef>
          <a:spcPct val="0"/>
        </a:spcBef>
        <a:spcAft>
          <a:spcPct val="0"/>
        </a:spcAft>
        <a:defRPr sz="3300">
          <a:solidFill>
            <a:srgbClr val="B7A737"/>
          </a:solidFill>
          <a:latin typeface="Georgia" pitchFamily="18" charset="0"/>
        </a:defRPr>
      </a:lvl5pPr>
      <a:lvl6pPr marL="457200" algn="ctr" rtl="0" fontAlgn="base">
        <a:spcBef>
          <a:spcPct val="0"/>
        </a:spcBef>
        <a:spcAft>
          <a:spcPct val="0"/>
        </a:spcAft>
        <a:defRPr sz="3300">
          <a:solidFill>
            <a:srgbClr val="B7A737"/>
          </a:solidFill>
          <a:latin typeface="Georgia" pitchFamily="18" charset="0"/>
        </a:defRPr>
      </a:lvl6pPr>
      <a:lvl7pPr marL="914400" algn="ctr" rtl="0" fontAlgn="base">
        <a:spcBef>
          <a:spcPct val="0"/>
        </a:spcBef>
        <a:spcAft>
          <a:spcPct val="0"/>
        </a:spcAft>
        <a:defRPr sz="3300">
          <a:solidFill>
            <a:srgbClr val="B7A737"/>
          </a:solidFill>
          <a:latin typeface="Georgia" pitchFamily="18" charset="0"/>
        </a:defRPr>
      </a:lvl7pPr>
      <a:lvl8pPr marL="1371600" algn="ctr" rtl="0" fontAlgn="base">
        <a:spcBef>
          <a:spcPct val="0"/>
        </a:spcBef>
        <a:spcAft>
          <a:spcPct val="0"/>
        </a:spcAft>
        <a:defRPr sz="3300">
          <a:solidFill>
            <a:srgbClr val="B7A737"/>
          </a:solidFill>
          <a:latin typeface="Georgia" pitchFamily="18" charset="0"/>
        </a:defRPr>
      </a:lvl8pPr>
      <a:lvl9pPr marL="1828800" algn="ctr" rtl="0" fontAlgn="base">
        <a:spcBef>
          <a:spcPct val="0"/>
        </a:spcBef>
        <a:spcAft>
          <a:spcPct val="0"/>
        </a:spcAft>
        <a:defRPr sz="3300">
          <a:solidFill>
            <a:srgbClr val="B7A737"/>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D0BE40"/>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77F6C"/>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972109"/>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p:nvSpPr>
        <p:spPr bwMode="auto">
          <a:xfrm>
            <a:off x="0" y="6553200"/>
            <a:ext cx="8229600" cy="64008"/>
          </a:xfrm>
          <a:prstGeom prst="rect">
            <a:avLst/>
          </a:prstGeom>
          <a:solidFill>
            <a:schemeClr val="accent2"/>
          </a:solidFill>
          <a:ln>
            <a:no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600" i="0" dirty="0" smtClean="0">
              <a:solidFill>
                <a:srgbClr val="000000"/>
              </a:solidFill>
              <a:cs typeface="Arial" charset="0"/>
            </a:endParaRPr>
          </a:p>
        </p:txBody>
      </p:sp>
      <p:sp>
        <p:nvSpPr>
          <p:cNvPr id="3074" name="Rectangle 2"/>
          <p:cNvSpPr>
            <a:spLocks noGrp="1" noChangeArrowheads="1"/>
          </p:cNvSpPr>
          <p:nvPr>
            <p:ph type="title"/>
          </p:nvPr>
        </p:nvSpPr>
        <p:spPr bwMode="auto">
          <a:xfrm>
            <a:off x="76200" y="76200"/>
            <a:ext cx="8991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3077" name="Straight Connector 7"/>
          <p:cNvPicPr>
            <a:picLocks noChangeArrowheads="1"/>
          </p:cNvPicPr>
          <p:nvPr/>
        </p:nvPicPr>
        <p:blipFill>
          <a:blip r:embed="rId5" cstate="print"/>
          <a:srcRect/>
          <a:stretch>
            <a:fillRect/>
          </a:stretch>
        </p:blipFill>
        <p:spPr bwMode="auto">
          <a:xfrm>
            <a:off x="103188" y="914400"/>
            <a:ext cx="8882062" cy="19050"/>
          </a:xfrm>
          <a:prstGeom prst="rect">
            <a:avLst/>
          </a:prstGeom>
          <a:solidFill>
            <a:schemeClr val="tx2"/>
          </a:solidFill>
          <a:ln w="9525">
            <a:noFill/>
            <a:miter lim="800000"/>
            <a:headEnd/>
            <a:tailEnd/>
          </a:ln>
        </p:spPr>
      </p:pic>
      <p:sp>
        <p:nvSpPr>
          <p:cNvPr id="9" name="Rectangle 6"/>
          <p:cNvSpPr txBox="1">
            <a:spLocks noChangeArrowheads="1"/>
          </p:cNvSpPr>
          <p:nvPr/>
        </p:nvSpPr>
        <p:spPr bwMode="auto">
          <a:xfrm>
            <a:off x="76200" y="6629400"/>
            <a:ext cx="4038600" cy="304800"/>
          </a:xfrm>
          <a:prstGeom prst="rect">
            <a:avLst/>
          </a:prstGeom>
          <a:noFill/>
          <a:ln w="9525">
            <a:noFill/>
            <a:miter lim="800000"/>
            <a:headEnd/>
            <a:tailEnd/>
          </a:ln>
          <a:effectLst/>
        </p:spPr>
        <p:txBody>
          <a:bodyPr/>
          <a:lstStyle/>
          <a:p>
            <a:pPr>
              <a:defRPr/>
            </a:pPr>
            <a:r>
              <a:rPr lang="en-US" sz="800" i="0" dirty="0">
                <a:solidFill>
                  <a:srgbClr val="000000"/>
                </a:solidFill>
                <a:latin typeface="Calibri" charset="0"/>
              </a:rPr>
              <a:t>© </a:t>
            </a:r>
            <a:r>
              <a:rPr lang="en-US" sz="800" i="0" dirty="0" smtClean="0">
                <a:solidFill>
                  <a:srgbClr val="000000"/>
                </a:solidFill>
                <a:latin typeface="Calibri" charset="0"/>
              </a:rPr>
              <a:t>2012 Syracuse City School District</a:t>
            </a:r>
            <a:endParaRPr lang="en-US" sz="800" i="0" dirty="0">
              <a:solidFill>
                <a:srgbClr val="000000"/>
              </a:solidFill>
              <a:latin typeface="Calibri" charset="0"/>
            </a:endParaRPr>
          </a:p>
        </p:txBody>
      </p:sp>
      <p:sp>
        <p:nvSpPr>
          <p:cNvPr id="10" name="TextBox 9"/>
          <p:cNvSpPr txBox="1"/>
          <p:nvPr/>
        </p:nvSpPr>
        <p:spPr bwMode="auto">
          <a:xfrm>
            <a:off x="8763000" y="6324600"/>
            <a:ext cx="304800" cy="228600"/>
          </a:xfrm>
          <a:prstGeom prst="rect">
            <a:avLst/>
          </a:prstGeom>
          <a:noFill/>
          <a:ln w="9525">
            <a:noFill/>
            <a:miter lim="800000"/>
            <a:headEnd/>
            <a:tailEnd/>
          </a:ln>
          <a:effectLst/>
        </p:spPr>
        <p:txBody>
          <a:bodyPr wrap="square" lIns="45720" rIns="45720" rtlCol="0">
            <a:noAutofit/>
          </a:bodyPr>
          <a:lstStyle/>
          <a:p>
            <a:pPr algn="ctr" fontAlgn="auto">
              <a:spcBef>
                <a:spcPct val="50000"/>
              </a:spcBef>
              <a:spcAft>
                <a:spcPts val="0"/>
              </a:spcAft>
            </a:pPr>
            <a:fld id="{4FAF1886-DFCE-4D11-BE64-F49686CFD1B0}" type="slidenum">
              <a:rPr lang="en-US" sz="1100" i="0" smtClean="0">
                <a:solidFill>
                  <a:srgbClr val="000000"/>
                </a:solidFill>
                <a:latin typeface="Calibri" pitchFamily="34" charset="0"/>
                <a:ea typeface="ＭＳ Ｐゴシック" charset="-128"/>
                <a:cs typeface="Arial" pitchFamily="34" charset="0"/>
              </a:rPr>
              <a:pPr algn="ctr" fontAlgn="auto">
                <a:spcBef>
                  <a:spcPct val="50000"/>
                </a:spcBef>
                <a:spcAft>
                  <a:spcPts val="0"/>
                </a:spcAft>
              </a:pPr>
              <a:t>‹#›</a:t>
            </a:fld>
            <a:endParaRPr lang="en-US" sz="1100" i="0" dirty="0" smtClean="0">
              <a:solidFill>
                <a:srgbClr val="000000"/>
              </a:solidFill>
              <a:latin typeface="Calibri" pitchFamily="34" charset="0"/>
              <a:ea typeface="ＭＳ Ｐゴシック" charset="-128"/>
              <a:cs typeface="Arial" pitchFamily="34" charset="0"/>
            </a:endParaRPr>
          </a:p>
        </p:txBody>
      </p:sp>
      <p:pic>
        <p:nvPicPr>
          <p:cNvPr id="1026" name="Picture 2" descr="ColorLogo"/>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8229600" y="6076950"/>
            <a:ext cx="5715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1983444"/>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9" r:id="rId3"/>
  </p:sldLayoutIdLst>
  <p:hf sldNum="0" hdr="0" ftr="0" dt="0"/>
  <p:txStyles>
    <p:titleStyle>
      <a:lvl1pPr algn="ctr" rtl="0" eaLnBrk="1" fontAlgn="base" hangingPunct="1">
        <a:spcBef>
          <a:spcPct val="0"/>
        </a:spcBef>
        <a:spcAft>
          <a:spcPct val="0"/>
        </a:spcAft>
        <a:defRPr sz="2800" b="1">
          <a:solidFill>
            <a:srgbClr val="0C1C47"/>
          </a:solidFill>
          <a:latin typeface="Calibri" pitchFamily="34" charset="0"/>
          <a:ea typeface="Arial" charset="0"/>
          <a:cs typeface="Arial" pitchFamily="34" charset="0"/>
        </a:defRPr>
      </a:lvl1pPr>
      <a:lvl2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2pPr>
      <a:lvl3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3pPr>
      <a:lvl4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4pPr>
      <a:lvl5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5pPr>
      <a:lvl6pPr marL="457200" algn="l" rtl="0" eaLnBrk="1" fontAlgn="base" hangingPunct="1">
        <a:spcBef>
          <a:spcPct val="0"/>
        </a:spcBef>
        <a:spcAft>
          <a:spcPct val="0"/>
        </a:spcAft>
        <a:defRPr sz="3200" b="1">
          <a:solidFill>
            <a:schemeClr val="bg2"/>
          </a:solidFill>
          <a:latin typeface="Franklin Gothic Medium" pitchFamily="34" charset="0"/>
          <a:cs typeface="Arial" charset="0"/>
        </a:defRPr>
      </a:lvl6pPr>
      <a:lvl7pPr marL="914400" algn="l" rtl="0" eaLnBrk="1" fontAlgn="base" hangingPunct="1">
        <a:spcBef>
          <a:spcPct val="0"/>
        </a:spcBef>
        <a:spcAft>
          <a:spcPct val="0"/>
        </a:spcAft>
        <a:defRPr sz="3200" b="1">
          <a:solidFill>
            <a:schemeClr val="bg2"/>
          </a:solidFill>
          <a:latin typeface="Franklin Gothic Medium" pitchFamily="34" charset="0"/>
          <a:cs typeface="Arial" charset="0"/>
        </a:defRPr>
      </a:lvl7pPr>
      <a:lvl8pPr marL="1371600" algn="l" rtl="0" eaLnBrk="1" fontAlgn="base" hangingPunct="1">
        <a:spcBef>
          <a:spcPct val="0"/>
        </a:spcBef>
        <a:spcAft>
          <a:spcPct val="0"/>
        </a:spcAft>
        <a:defRPr sz="3200" b="1">
          <a:solidFill>
            <a:schemeClr val="bg2"/>
          </a:solidFill>
          <a:latin typeface="Franklin Gothic Medium" pitchFamily="34" charset="0"/>
          <a:cs typeface="Arial" charset="0"/>
        </a:defRPr>
      </a:lvl8pPr>
      <a:lvl9pPr marL="1828800" algn="l" rtl="0" eaLnBrk="1" fontAlgn="base" hangingPunct="1">
        <a:spcBef>
          <a:spcPct val="0"/>
        </a:spcBef>
        <a:spcAft>
          <a:spcPct val="0"/>
        </a:spcAft>
        <a:defRPr sz="3200" b="1">
          <a:solidFill>
            <a:schemeClr val="bg2"/>
          </a:solidFill>
          <a:latin typeface="Franklin Gothic Medium" pitchFamily="34"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Arial" charset="0"/>
          <a:cs typeface="Arial"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Arial" charset="0"/>
          <a:cs typeface="Arial" pitchFamily="34" charset="0"/>
        </a:defRPr>
      </a:lvl2pPr>
      <a:lvl3pPr marL="1143000" indent="-228600" algn="l" rtl="0" eaLnBrk="1" fontAlgn="base" hangingPunct="1">
        <a:spcBef>
          <a:spcPct val="20000"/>
        </a:spcBef>
        <a:spcAft>
          <a:spcPct val="0"/>
        </a:spcAft>
        <a:buChar char="•"/>
        <a:defRPr sz="2000">
          <a:solidFill>
            <a:schemeClr val="tx1"/>
          </a:solidFill>
          <a:latin typeface="Calibri" pitchFamily="34" charset="0"/>
          <a:ea typeface="Arial" charset="0"/>
          <a:cs typeface="Arial"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Arial" charset="0"/>
          <a:cs typeface="Arial" pitchFamily="34" charset="0"/>
        </a:defRPr>
      </a:lvl4pPr>
      <a:lvl5pPr marL="2057400" indent="-228600" algn="l" rtl="0" eaLnBrk="1" fontAlgn="base" hangingPunct="1">
        <a:spcBef>
          <a:spcPct val="20000"/>
        </a:spcBef>
        <a:spcAft>
          <a:spcPct val="0"/>
        </a:spcAft>
        <a:buChar char="»"/>
        <a:defRPr sz="1600">
          <a:solidFill>
            <a:schemeClr val="tx1"/>
          </a:solidFill>
          <a:latin typeface="Calibri" pitchFamily="34" charset="0"/>
          <a:ea typeface="Arial" charset="0"/>
          <a:cs typeface="Arial" pitchFamily="34" charset="0"/>
        </a:defRPr>
      </a:lvl5pPr>
      <a:lvl6pPr marL="2514600" indent="-228600" algn="l" rtl="0" eaLnBrk="1" fontAlgn="base" hangingPunct="1">
        <a:spcBef>
          <a:spcPct val="20000"/>
        </a:spcBef>
        <a:spcAft>
          <a:spcPct val="0"/>
        </a:spcAft>
        <a:buChar char="»"/>
        <a:defRPr>
          <a:solidFill>
            <a:schemeClr val="tx1"/>
          </a:solidFill>
          <a:latin typeface="+mn-lt"/>
          <a:cs typeface="+mn-cs"/>
        </a:defRPr>
      </a:lvl6pPr>
      <a:lvl7pPr marL="2971800" indent="-228600" algn="l" rtl="0" eaLnBrk="1" fontAlgn="base" hangingPunct="1">
        <a:spcBef>
          <a:spcPct val="20000"/>
        </a:spcBef>
        <a:spcAft>
          <a:spcPct val="0"/>
        </a:spcAft>
        <a:buChar char="»"/>
        <a:defRPr>
          <a:solidFill>
            <a:schemeClr val="tx1"/>
          </a:solidFill>
          <a:latin typeface="+mn-lt"/>
          <a:cs typeface="+mn-cs"/>
        </a:defRPr>
      </a:lvl7pPr>
      <a:lvl8pPr marL="3429000" indent="-228600" algn="l" rtl="0" eaLnBrk="1" fontAlgn="base" hangingPunct="1">
        <a:spcBef>
          <a:spcPct val="20000"/>
        </a:spcBef>
        <a:spcAft>
          <a:spcPct val="0"/>
        </a:spcAft>
        <a:buChar char="»"/>
        <a:defRPr>
          <a:solidFill>
            <a:schemeClr val="tx1"/>
          </a:solidFill>
          <a:latin typeface="+mn-lt"/>
          <a:cs typeface="+mn-cs"/>
        </a:defRPr>
      </a:lvl8pPr>
      <a:lvl9pPr marL="3886200" indent="-228600" algn="l" rtl="0" eaLnBrk="1" fontAlgn="base" hangingPunct="1">
        <a:spcBef>
          <a:spcPct val="2000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p:nvSpPr>
        <p:spPr bwMode="auto">
          <a:xfrm>
            <a:off x="0" y="6553200"/>
            <a:ext cx="8229600" cy="64008"/>
          </a:xfrm>
          <a:prstGeom prst="rect">
            <a:avLst/>
          </a:prstGeom>
          <a:solidFill>
            <a:schemeClr val="accent2"/>
          </a:solidFill>
          <a:ln>
            <a:no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600" i="0" dirty="0" smtClean="0">
              <a:solidFill>
                <a:srgbClr val="000000"/>
              </a:solidFill>
              <a:cs typeface="Arial" charset="0"/>
            </a:endParaRPr>
          </a:p>
        </p:txBody>
      </p:sp>
      <p:sp>
        <p:nvSpPr>
          <p:cNvPr id="3074" name="Rectangle 2"/>
          <p:cNvSpPr>
            <a:spLocks noGrp="1" noChangeArrowheads="1"/>
          </p:cNvSpPr>
          <p:nvPr>
            <p:ph type="title"/>
          </p:nvPr>
        </p:nvSpPr>
        <p:spPr bwMode="auto">
          <a:xfrm>
            <a:off x="76200" y="76200"/>
            <a:ext cx="8991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3077" name="Straight Connector 7"/>
          <p:cNvPicPr>
            <a:picLocks noChangeArrowheads="1"/>
          </p:cNvPicPr>
          <p:nvPr/>
        </p:nvPicPr>
        <p:blipFill>
          <a:blip r:embed="rId7" cstate="print"/>
          <a:srcRect/>
          <a:stretch>
            <a:fillRect/>
          </a:stretch>
        </p:blipFill>
        <p:spPr bwMode="auto">
          <a:xfrm>
            <a:off x="103188" y="914400"/>
            <a:ext cx="8882062" cy="19050"/>
          </a:xfrm>
          <a:prstGeom prst="rect">
            <a:avLst/>
          </a:prstGeom>
          <a:solidFill>
            <a:schemeClr val="tx2"/>
          </a:solidFill>
          <a:ln w="9525">
            <a:noFill/>
            <a:miter lim="800000"/>
            <a:headEnd/>
            <a:tailEnd/>
          </a:ln>
        </p:spPr>
      </p:pic>
      <p:sp>
        <p:nvSpPr>
          <p:cNvPr id="9" name="Rectangle 6"/>
          <p:cNvSpPr txBox="1">
            <a:spLocks noChangeArrowheads="1"/>
          </p:cNvSpPr>
          <p:nvPr/>
        </p:nvSpPr>
        <p:spPr bwMode="auto">
          <a:xfrm>
            <a:off x="76200" y="6629400"/>
            <a:ext cx="4038600" cy="304800"/>
          </a:xfrm>
          <a:prstGeom prst="rect">
            <a:avLst/>
          </a:prstGeom>
          <a:noFill/>
          <a:ln w="9525">
            <a:noFill/>
            <a:miter lim="800000"/>
            <a:headEnd/>
            <a:tailEnd/>
          </a:ln>
          <a:effectLst/>
        </p:spPr>
        <p:txBody>
          <a:bodyPr/>
          <a:lstStyle/>
          <a:p>
            <a:pPr>
              <a:defRPr/>
            </a:pPr>
            <a:r>
              <a:rPr lang="en-US" sz="800" i="0" dirty="0">
                <a:solidFill>
                  <a:srgbClr val="000000"/>
                </a:solidFill>
                <a:latin typeface="Calibri" charset="0"/>
              </a:rPr>
              <a:t>© </a:t>
            </a:r>
            <a:r>
              <a:rPr lang="en-US" sz="800" i="0" dirty="0" smtClean="0">
                <a:solidFill>
                  <a:srgbClr val="000000"/>
                </a:solidFill>
                <a:latin typeface="Calibri" charset="0"/>
              </a:rPr>
              <a:t>2012 Syracuse City School District</a:t>
            </a:r>
            <a:endParaRPr lang="en-US" sz="800" i="0" dirty="0">
              <a:solidFill>
                <a:srgbClr val="000000"/>
              </a:solidFill>
              <a:latin typeface="Calibri" charset="0"/>
            </a:endParaRPr>
          </a:p>
        </p:txBody>
      </p:sp>
      <p:sp>
        <p:nvSpPr>
          <p:cNvPr id="10" name="TextBox 9"/>
          <p:cNvSpPr txBox="1"/>
          <p:nvPr/>
        </p:nvSpPr>
        <p:spPr bwMode="auto">
          <a:xfrm>
            <a:off x="8763000" y="6324600"/>
            <a:ext cx="304800" cy="228600"/>
          </a:xfrm>
          <a:prstGeom prst="rect">
            <a:avLst/>
          </a:prstGeom>
          <a:noFill/>
          <a:ln w="9525">
            <a:noFill/>
            <a:miter lim="800000"/>
            <a:headEnd/>
            <a:tailEnd/>
          </a:ln>
          <a:effectLst/>
        </p:spPr>
        <p:txBody>
          <a:bodyPr wrap="square" lIns="45720" rIns="45720" rtlCol="0">
            <a:noAutofit/>
          </a:bodyPr>
          <a:lstStyle/>
          <a:p>
            <a:pPr algn="ctr" fontAlgn="auto">
              <a:spcBef>
                <a:spcPct val="50000"/>
              </a:spcBef>
              <a:spcAft>
                <a:spcPts val="0"/>
              </a:spcAft>
            </a:pPr>
            <a:fld id="{4FAF1886-DFCE-4D11-BE64-F49686CFD1B0}" type="slidenum">
              <a:rPr lang="en-US" sz="1100" i="0" smtClean="0">
                <a:solidFill>
                  <a:srgbClr val="000000"/>
                </a:solidFill>
                <a:latin typeface="Calibri" pitchFamily="34" charset="0"/>
                <a:ea typeface="ＭＳ Ｐゴシック" charset="-128"/>
                <a:cs typeface="Arial" pitchFamily="34" charset="0"/>
              </a:rPr>
              <a:pPr algn="ctr" fontAlgn="auto">
                <a:spcBef>
                  <a:spcPct val="50000"/>
                </a:spcBef>
                <a:spcAft>
                  <a:spcPts val="0"/>
                </a:spcAft>
              </a:pPr>
              <a:t>‹#›</a:t>
            </a:fld>
            <a:endParaRPr lang="en-US" sz="1100" i="0" dirty="0" smtClean="0">
              <a:solidFill>
                <a:srgbClr val="000000"/>
              </a:solidFill>
              <a:latin typeface="Calibri" pitchFamily="34" charset="0"/>
              <a:ea typeface="ＭＳ Ｐゴシック" charset="-128"/>
              <a:cs typeface="Arial" pitchFamily="34" charset="0"/>
            </a:endParaRPr>
          </a:p>
        </p:txBody>
      </p:sp>
      <p:pic>
        <p:nvPicPr>
          <p:cNvPr id="1026" name="Picture 2" descr="ColorLogo"/>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8229600" y="6076950"/>
            <a:ext cx="5715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3520860"/>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4" r:id="rId3"/>
    <p:sldLayoutId id="2147483895" r:id="rId4"/>
    <p:sldLayoutId id="2147483896" r:id="rId5"/>
  </p:sldLayoutIdLst>
  <p:hf sldNum="0" hdr="0" ftr="0" dt="0"/>
  <p:txStyles>
    <p:titleStyle>
      <a:lvl1pPr algn="ctr" rtl="0" eaLnBrk="1" fontAlgn="base" hangingPunct="1">
        <a:spcBef>
          <a:spcPct val="0"/>
        </a:spcBef>
        <a:spcAft>
          <a:spcPct val="0"/>
        </a:spcAft>
        <a:defRPr sz="2800" b="1">
          <a:solidFill>
            <a:srgbClr val="0C1C47"/>
          </a:solidFill>
          <a:latin typeface="Calibri" pitchFamily="34" charset="0"/>
          <a:ea typeface="Arial" charset="0"/>
          <a:cs typeface="Arial" pitchFamily="34" charset="0"/>
        </a:defRPr>
      </a:lvl1pPr>
      <a:lvl2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2pPr>
      <a:lvl3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3pPr>
      <a:lvl4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4pPr>
      <a:lvl5pPr algn="ctr" rtl="0" eaLnBrk="1" fontAlgn="base" hangingPunct="1">
        <a:spcBef>
          <a:spcPct val="0"/>
        </a:spcBef>
        <a:spcAft>
          <a:spcPct val="0"/>
        </a:spcAft>
        <a:defRPr sz="2800" b="1">
          <a:solidFill>
            <a:schemeClr val="tx1"/>
          </a:solidFill>
          <a:latin typeface="Calibri" pitchFamily="34" charset="0"/>
          <a:ea typeface="Arial" charset="0"/>
          <a:cs typeface="Arial" charset="0"/>
        </a:defRPr>
      </a:lvl5pPr>
      <a:lvl6pPr marL="457200" algn="l" rtl="0" eaLnBrk="1" fontAlgn="base" hangingPunct="1">
        <a:spcBef>
          <a:spcPct val="0"/>
        </a:spcBef>
        <a:spcAft>
          <a:spcPct val="0"/>
        </a:spcAft>
        <a:defRPr sz="3200" b="1">
          <a:solidFill>
            <a:schemeClr val="bg2"/>
          </a:solidFill>
          <a:latin typeface="Franklin Gothic Medium" pitchFamily="34" charset="0"/>
          <a:cs typeface="Arial" charset="0"/>
        </a:defRPr>
      </a:lvl6pPr>
      <a:lvl7pPr marL="914400" algn="l" rtl="0" eaLnBrk="1" fontAlgn="base" hangingPunct="1">
        <a:spcBef>
          <a:spcPct val="0"/>
        </a:spcBef>
        <a:spcAft>
          <a:spcPct val="0"/>
        </a:spcAft>
        <a:defRPr sz="3200" b="1">
          <a:solidFill>
            <a:schemeClr val="bg2"/>
          </a:solidFill>
          <a:latin typeface="Franklin Gothic Medium" pitchFamily="34" charset="0"/>
          <a:cs typeface="Arial" charset="0"/>
        </a:defRPr>
      </a:lvl7pPr>
      <a:lvl8pPr marL="1371600" algn="l" rtl="0" eaLnBrk="1" fontAlgn="base" hangingPunct="1">
        <a:spcBef>
          <a:spcPct val="0"/>
        </a:spcBef>
        <a:spcAft>
          <a:spcPct val="0"/>
        </a:spcAft>
        <a:defRPr sz="3200" b="1">
          <a:solidFill>
            <a:schemeClr val="bg2"/>
          </a:solidFill>
          <a:latin typeface="Franklin Gothic Medium" pitchFamily="34" charset="0"/>
          <a:cs typeface="Arial" charset="0"/>
        </a:defRPr>
      </a:lvl8pPr>
      <a:lvl9pPr marL="1828800" algn="l" rtl="0" eaLnBrk="1" fontAlgn="base" hangingPunct="1">
        <a:spcBef>
          <a:spcPct val="0"/>
        </a:spcBef>
        <a:spcAft>
          <a:spcPct val="0"/>
        </a:spcAft>
        <a:defRPr sz="3200" b="1">
          <a:solidFill>
            <a:schemeClr val="bg2"/>
          </a:solidFill>
          <a:latin typeface="Franklin Gothic Medium" pitchFamily="34"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Arial" charset="0"/>
          <a:cs typeface="Arial"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Arial" charset="0"/>
          <a:cs typeface="Arial" pitchFamily="34" charset="0"/>
        </a:defRPr>
      </a:lvl2pPr>
      <a:lvl3pPr marL="1143000" indent="-228600" algn="l" rtl="0" eaLnBrk="1" fontAlgn="base" hangingPunct="1">
        <a:spcBef>
          <a:spcPct val="20000"/>
        </a:spcBef>
        <a:spcAft>
          <a:spcPct val="0"/>
        </a:spcAft>
        <a:buChar char="•"/>
        <a:defRPr sz="2000">
          <a:solidFill>
            <a:schemeClr val="tx1"/>
          </a:solidFill>
          <a:latin typeface="Calibri" pitchFamily="34" charset="0"/>
          <a:ea typeface="Arial" charset="0"/>
          <a:cs typeface="Arial"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Arial" charset="0"/>
          <a:cs typeface="Arial" pitchFamily="34" charset="0"/>
        </a:defRPr>
      </a:lvl4pPr>
      <a:lvl5pPr marL="2057400" indent="-228600" algn="l" rtl="0" eaLnBrk="1" fontAlgn="base" hangingPunct="1">
        <a:spcBef>
          <a:spcPct val="20000"/>
        </a:spcBef>
        <a:spcAft>
          <a:spcPct val="0"/>
        </a:spcAft>
        <a:buChar char="»"/>
        <a:defRPr sz="1600">
          <a:solidFill>
            <a:schemeClr val="tx1"/>
          </a:solidFill>
          <a:latin typeface="Calibri" pitchFamily="34" charset="0"/>
          <a:ea typeface="Arial" charset="0"/>
          <a:cs typeface="Arial" pitchFamily="34" charset="0"/>
        </a:defRPr>
      </a:lvl5pPr>
      <a:lvl6pPr marL="2514600" indent="-228600" algn="l" rtl="0" eaLnBrk="1" fontAlgn="base" hangingPunct="1">
        <a:spcBef>
          <a:spcPct val="20000"/>
        </a:spcBef>
        <a:spcAft>
          <a:spcPct val="0"/>
        </a:spcAft>
        <a:buChar char="»"/>
        <a:defRPr>
          <a:solidFill>
            <a:schemeClr val="tx1"/>
          </a:solidFill>
          <a:latin typeface="+mn-lt"/>
          <a:cs typeface="+mn-cs"/>
        </a:defRPr>
      </a:lvl6pPr>
      <a:lvl7pPr marL="2971800" indent="-228600" algn="l" rtl="0" eaLnBrk="1" fontAlgn="base" hangingPunct="1">
        <a:spcBef>
          <a:spcPct val="20000"/>
        </a:spcBef>
        <a:spcAft>
          <a:spcPct val="0"/>
        </a:spcAft>
        <a:buChar char="»"/>
        <a:defRPr>
          <a:solidFill>
            <a:schemeClr val="tx1"/>
          </a:solidFill>
          <a:latin typeface="+mn-lt"/>
          <a:cs typeface="+mn-cs"/>
        </a:defRPr>
      </a:lvl7pPr>
      <a:lvl8pPr marL="3429000" indent="-228600" algn="l" rtl="0" eaLnBrk="1" fontAlgn="base" hangingPunct="1">
        <a:spcBef>
          <a:spcPct val="20000"/>
        </a:spcBef>
        <a:spcAft>
          <a:spcPct val="0"/>
        </a:spcAft>
        <a:buChar char="»"/>
        <a:defRPr>
          <a:solidFill>
            <a:schemeClr val="tx1"/>
          </a:solidFill>
          <a:latin typeface="+mn-lt"/>
          <a:cs typeface="+mn-cs"/>
        </a:defRPr>
      </a:lvl8pPr>
      <a:lvl9pPr marL="3886200" indent="-228600" algn="l" rtl="0" eaLnBrk="1" fontAlgn="base" hangingPunct="1">
        <a:spcBef>
          <a:spcPct val="2000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hyperlink" Target="https://www.flickr.com/photos/scsd/15738217668/in/set-72157647237147153"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10.jpeg"/><Relationship Id="rId4" Type="http://schemas.openxmlformats.org/officeDocument/2006/relationships/hyperlink" Target="http://www.google.com/url?sa=i&amp;rct=j&amp;q=&amp;esrc=s&amp;frm=1&amp;source=images&amp;cd=&amp;cad=rja&amp;uact=8&amp;ved=0CAcQjRw&amp;url=http://www.edudemic.com/guides/&amp;ei=6B8sVY7wOKPLsATX5IGoAg&amp;bvm=bv.90491159,d.cWc&amp;psig=AFQjCNFjm-K2rwFeK97Sop2oPThF8lbrFQ&amp;ust=1429041507787524"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flickr.com/photos/scsd/15738217668/in/set-72157647237147153"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hyperlink" Target="https://www.flickr.com/photos/scsd/15738217668/in/set-72157647237147153"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733800"/>
            <a:ext cx="6400800" cy="2133600"/>
          </a:xfrm>
        </p:spPr>
        <p:txBody>
          <a:bodyPr>
            <a:noAutofit/>
          </a:bodyPr>
          <a:lstStyle/>
          <a:p>
            <a:pPr eaLnBrk="1" hangingPunct="1"/>
            <a:endParaRPr lang="en-US" sz="2000" b="0" cap="none" dirty="0" smtClean="0">
              <a:solidFill>
                <a:schemeClr val="tx1"/>
              </a:solidFill>
            </a:endParaRPr>
          </a:p>
          <a:p>
            <a:pPr eaLnBrk="1" hangingPunct="1"/>
            <a:r>
              <a:rPr lang="en-US" sz="2000" b="0" cap="none" dirty="0" smtClean="0">
                <a:solidFill>
                  <a:schemeClr val="tx1"/>
                </a:solidFill>
              </a:rPr>
              <a:t>by Sharon L. Contreras</a:t>
            </a:r>
          </a:p>
          <a:p>
            <a:pPr eaLnBrk="1" hangingPunct="1"/>
            <a:r>
              <a:rPr lang="en-US" sz="2000" b="0" cap="none" dirty="0" smtClean="0">
                <a:solidFill>
                  <a:schemeClr val="tx1"/>
                </a:solidFill>
              </a:rPr>
              <a:t>Superintendent of Schools</a:t>
            </a:r>
          </a:p>
          <a:p>
            <a:pPr eaLnBrk="1" hangingPunct="1"/>
            <a:r>
              <a:rPr lang="en-US" sz="2000" b="0" cap="none" dirty="0" smtClean="0">
                <a:solidFill>
                  <a:schemeClr val="tx1"/>
                </a:solidFill>
              </a:rPr>
              <a:t>April 15, 2015</a:t>
            </a:r>
          </a:p>
        </p:txBody>
      </p:sp>
      <p:sp>
        <p:nvSpPr>
          <p:cNvPr id="15362" name="Title 1"/>
          <p:cNvSpPr>
            <a:spLocks noGrp="1"/>
          </p:cNvSpPr>
          <p:nvPr>
            <p:ph type="ctrTitle"/>
          </p:nvPr>
        </p:nvSpPr>
        <p:spPr>
          <a:xfrm>
            <a:off x="457200" y="2667000"/>
            <a:ext cx="8305800" cy="1219200"/>
          </a:xfrm>
        </p:spPr>
        <p:txBody>
          <a:bodyPr anchor="ctr"/>
          <a:lstStyle/>
          <a:p>
            <a:pPr eaLnBrk="1" hangingPunct="1"/>
            <a:r>
              <a:rPr lang="en-US" sz="4000" dirty="0" smtClean="0">
                <a:solidFill>
                  <a:schemeClr val="tx1"/>
                </a:solidFill>
              </a:rPr>
              <a:t>2015-16 Adopted Budget</a:t>
            </a: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04800"/>
            <a:ext cx="2080474" cy="1779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82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03448" y="228600"/>
            <a:ext cx="7532703" cy="758952"/>
          </a:xfrm>
        </p:spPr>
        <p:txBody>
          <a:bodyPr/>
          <a:lstStyle/>
          <a:p>
            <a:r>
              <a:rPr lang="en-US" dirty="0" smtClean="0"/>
              <a:t>2015-16 Expense Assumptions</a:t>
            </a:r>
            <a:endParaRPr lang="en-US" dirty="0"/>
          </a:p>
        </p:txBody>
      </p:sp>
      <p:sp>
        <p:nvSpPr>
          <p:cNvPr id="6" name="Content Placeholder 5"/>
          <p:cNvSpPr>
            <a:spLocks noGrp="1"/>
          </p:cNvSpPr>
          <p:nvPr>
            <p:ph sz="half" idx="1"/>
          </p:nvPr>
        </p:nvSpPr>
        <p:spPr>
          <a:xfrm>
            <a:off x="228600" y="1676400"/>
            <a:ext cx="4267200" cy="4800600"/>
          </a:xfrm>
        </p:spPr>
        <p:txBody>
          <a:bodyPr/>
          <a:lstStyle/>
          <a:p>
            <a:r>
              <a:rPr lang="en-US" sz="2300" dirty="0" smtClean="0"/>
              <a:t>Position additions and reductions for grant funded and programmatic updates</a:t>
            </a:r>
          </a:p>
          <a:p>
            <a:pPr marL="0" indent="0">
              <a:buNone/>
            </a:pPr>
            <a:endParaRPr lang="en-US" sz="700" dirty="0" smtClean="0"/>
          </a:p>
          <a:p>
            <a:r>
              <a:rPr lang="en-US" sz="2300" dirty="0" smtClean="0"/>
              <a:t>TRS Pension rate of 13.3% </a:t>
            </a:r>
          </a:p>
          <a:p>
            <a:pPr lvl="1"/>
            <a:r>
              <a:rPr lang="en-US" sz="2000" dirty="0"/>
              <a:t>D</a:t>
            </a:r>
            <a:r>
              <a:rPr lang="en-US" sz="2000" dirty="0" smtClean="0"/>
              <a:t>ecrease of 24% or $4.7 m</a:t>
            </a:r>
          </a:p>
          <a:p>
            <a:pPr marL="0" indent="0">
              <a:buNone/>
            </a:pPr>
            <a:endParaRPr lang="en-US" sz="700" dirty="0" smtClean="0"/>
          </a:p>
          <a:p>
            <a:r>
              <a:rPr lang="en-US" sz="2300" dirty="0" smtClean="0"/>
              <a:t>ERS Pension rate of 10.5%-25.1% based on tiers </a:t>
            </a:r>
          </a:p>
          <a:p>
            <a:pPr lvl="1"/>
            <a:r>
              <a:rPr lang="en-US" sz="2000" dirty="0" smtClean="0"/>
              <a:t>Reduction of $300,000</a:t>
            </a:r>
          </a:p>
          <a:p>
            <a:endParaRPr lang="en-US" dirty="0" smtClean="0"/>
          </a:p>
        </p:txBody>
      </p:sp>
      <p:sp>
        <p:nvSpPr>
          <p:cNvPr id="7" name="Content Placeholder 6"/>
          <p:cNvSpPr>
            <a:spLocks noGrp="1"/>
          </p:cNvSpPr>
          <p:nvPr>
            <p:ph sz="half" idx="2"/>
          </p:nvPr>
        </p:nvSpPr>
        <p:spPr>
          <a:xfrm>
            <a:off x="4800600" y="1676400"/>
            <a:ext cx="4038600" cy="4376928"/>
          </a:xfrm>
        </p:spPr>
        <p:txBody>
          <a:bodyPr/>
          <a:lstStyle/>
          <a:p>
            <a:r>
              <a:rPr lang="en-US" sz="2300" dirty="0"/>
              <a:t>Medical Insurance increase of </a:t>
            </a:r>
            <a:r>
              <a:rPr lang="en-US" sz="2300" dirty="0" smtClean="0"/>
              <a:t>6% over current budget </a:t>
            </a:r>
          </a:p>
          <a:p>
            <a:pPr marL="0" indent="0">
              <a:buNone/>
            </a:pPr>
            <a:endParaRPr lang="en-US" sz="700" dirty="0" smtClean="0"/>
          </a:p>
          <a:p>
            <a:r>
              <a:rPr lang="en-US" sz="2300" dirty="0" smtClean="0"/>
              <a:t>Charter School increase of $2.6 million dollars for increased enrollment and Special Education tuition rates</a:t>
            </a:r>
          </a:p>
          <a:p>
            <a:pPr marL="0" indent="0">
              <a:buNone/>
            </a:pPr>
            <a:endParaRPr lang="en-US" sz="700" dirty="0" smtClean="0"/>
          </a:p>
          <a:p>
            <a:r>
              <a:rPr lang="en-US" sz="2300" dirty="0"/>
              <a:t>RAN Borrowing of $45 million at 1% for 11 months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10</a:t>
            </a:fld>
            <a:endParaRPr lang="en-US" dirty="0">
              <a:solidFill>
                <a:srgbClr val="D0BE40">
                  <a:shade val="75000"/>
                </a:srgbClr>
              </a:solidFill>
            </a:endParaRPr>
          </a:p>
        </p:txBody>
      </p:sp>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7195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Updates To Final Adopted Budget</a:t>
            </a:r>
            <a:endParaRPr lang="en-US" dirty="0"/>
          </a:p>
        </p:txBody>
      </p:sp>
      <p:sp>
        <p:nvSpPr>
          <p:cNvPr id="3" name="Content Placeholder 2"/>
          <p:cNvSpPr>
            <a:spLocks noGrp="1"/>
          </p:cNvSpPr>
          <p:nvPr>
            <p:ph sz="quarter" idx="1"/>
          </p:nvPr>
        </p:nvSpPr>
        <p:spPr/>
        <p:txBody>
          <a:bodyPr/>
          <a:lstStyle/>
          <a:p>
            <a:pPr marL="0" indent="0">
              <a:buNone/>
            </a:pPr>
            <a:r>
              <a:rPr lang="en-US" dirty="0" smtClean="0"/>
              <a:t>Overall increase from Proposed Budget of $1.48 m</a:t>
            </a:r>
            <a:endParaRPr lang="en-US" dirty="0"/>
          </a:p>
          <a:p>
            <a:pPr marL="274638" lvl="1" indent="0">
              <a:buNone/>
            </a:pPr>
            <a:r>
              <a:rPr lang="en-US" dirty="0" smtClean="0"/>
              <a:t>Highlights include:</a:t>
            </a:r>
          </a:p>
          <a:p>
            <a:pPr lvl="1"/>
            <a:r>
              <a:rPr lang="en-US" dirty="0"/>
              <a:t>Expansion of Pre-K classrooms pending enrollment</a:t>
            </a:r>
          </a:p>
          <a:p>
            <a:pPr lvl="1"/>
            <a:r>
              <a:rPr lang="en-US" dirty="0"/>
              <a:t>Additional Guided Prevention Services for Elementary</a:t>
            </a:r>
          </a:p>
          <a:p>
            <a:pPr lvl="1"/>
            <a:r>
              <a:rPr lang="en-US" dirty="0"/>
              <a:t>Expansion of </a:t>
            </a:r>
            <a:r>
              <a:rPr lang="en-US" dirty="0" err="1"/>
              <a:t>Supes</a:t>
            </a:r>
            <a:r>
              <a:rPr lang="en-US" dirty="0"/>
              <a:t> Academy for coaching &amp; mentoring</a:t>
            </a:r>
          </a:p>
          <a:p>
            <a:pPr lvl="1"/>
            <a:r>
              <a:rPr lang="en-US" dirty="0"/>
              <a:t>Additional Investment in New Teacher Orientation</a:t>
            </a:r>
          </a:p>
          <a:p>
            <a:pPr lvl="1"/>
            <a:r>
              <a:rPr lang="en-US" dirty="0" smtClean="0"/>
              <a:t>Consolidation of Purchasing Function with Onondaga County</a:t>
            </a:r>
          </a:p>
          <a:p>
            <a:pPr lvl="1"/>
            <a:r>
              <a:rPr lang="en-US" dirty="0" smtClean="0"/>
              <a:t>Additional Charter School investment </a:t>
            </a:r>
          </a:p>
          <a:p>
            <a:pPr lvl="1"/>
            <a:r>
              <a:rPr lang="en-US" dirty="0" smtClean="0"/>
              <a:t>Additional Transportation for Summer School and new contract</a:t>
            </a:r>
          </a:p>
        </p:txBody>
      </p:sp>
      <p:sp>
        <p:nvSpPr>
          <p:cNvPr id="5" name="Slide Number Placeholder 4"/>
          <p:cNvSpPr>
            <a:spLocks noGrp="1"/>
          </p:cNvSpPr>
          <p:nvPr>
            <p:ph type="sldNum" sz="quarter" idx="12"/>
          </p:nvPr>
        </p:nvSpPr>
        <p:spPr/>
        <p:txBody>
          <a:bodyPr/>
          <a:lstStyle/>
          <a:p>
            <a:pPr>
              <a:defRPr/>
            </a:pPr>
            <a:fld id="{276B7E50-9CB7-4BB0-9AC9-63388C54426A}" type="slidenum">
              <a:rPr lang="en-US" smtClean="0">
                <a:solidFill>
                  <a:srgbClr val="D0BE40">
                    <a:shade val="75000"/>
                  </a:srgbClr>
                </a:solidFill>
              </a:rPr>
              <a:pPr>
                <a:defRPr/>
              </a:pPr>
              <a:t>11</a:t>
            </a:fld>
            <a:endParaRPr lang="en-US" dirty="0">
              <a:solidFill>
                <a:srgbClr val="D0BE40">
                  <a:shade val="75000"/>
                </a:srgb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2875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01752" y="1524000"/>
            <a:ext cx="8613648" cy="732974"/>
          </a:xfrm>
        </p:spPr>
        <p:txBody>
          <a:bodyPr/>
          <a:lstStyle/>
          <a:p>
            <a:pPr algn="ctr"/>
            <a:r>
              <a:rPr lang="en-US" i="1" dirty="0" smtClean="0"/>
              <a:t>Ensure College, Career &amp; Civic Readiness</a:t>
            </a:r>
            <a:endParaRPr lang="en-US" i="1" dirty="0"/>
          </a:p>
        </p:txBody>
      </p:sp>
      <p:sp>
        <p:nvSpPr>
          <p:cNvPr id="7" name="Content Placeholder 6"/>
          <p:cNvSpPr>
            <a:spLocks noGrp="1"/>
          </p:cNvSpPr>
          <p:nvPr>
            <p:ph sz="quarter" idx="2"/>
          </p:nvPr>
        </p:nvSpPr>
        <p:spPr/>
        <p:txBody>
          <a:bodyPr/>
          <a:lstStyle/>
          <a:p>
            <a:r>
              <a:rPr lang="en-US" sz="2400" dirty="0" smtClean="0"/>
              <a:t>Blended Learning</a:t>
            </a:r>
          </a:p>
          <a:p>
            <a:r>
              <a:rPr lang="en-US" sz="2400" dirty="0" smtClean="0"/>
              <a:t>Reduce Assessments</a:t>
            </a:r>
          </a:p>
          <a:p>
            <a:r>
              <a:rPr lang="en-US" sz="2400" dirty="0" smtClean="0"/>
              <a:t>Revise Curriculum</a:t>
            </a:r>
          </a:p>
          <a:p>
            <a:r>
              <a:rPr lang="en-US" sz="2400" dirty="0" smtClean="0"/>
              <a:t>Expand Career &amp; Technical Education</a:t>
            </a:r>
          </a:p>
          <a:p>
            <a:r>
              <a:rPr lang="en-US" sz="2400" dirty="0" smtClean="0"/>
              <a:t>Maintain Field Experiences</a:t>
            </a:r>
          </a:p>
        </p:txBody>
      </p:sp>
      <p:sp>
        <p:nvSpPr>
          <p:cNvPr id="9" name="Content Placeholder 8"/>
          <p:cNvSpPr>
            <a:spLocks noGrp="1"/>
          </p:cNvSpPr>
          <p:nvPr>
            <p:ph sz="quarter" idx="4"/>
          </p:nvPr>
        </p:nvSpPr>
        <p:spPr/>
        <p:txBody>
          <a:bodyPr/>
          <a:lstStyle/>
          <a:p>
            <a:r>
              <a:rPr lang="en-US" sz="2400" dirty="0"/>
              <a:t>Increase Fine Arts</a:t>
            </a:r>
          </a:p>
          <a:p>
            <a:r>
              <a:rPr lang="en-US" sz="2400" dirty="0"/>
              <a:t>Continue Extended Learning Time</a:t>
            </a:r>
          </a:p>
          <a:p>
            <a:r>
              <a:rPr lang="en-US" sz="2400" dirty="0" smtClean="0"/>
              <a:t>Expanding Syracuse Latin </a:t>
            </a:r>
          </a:p>
          <a:p>
            <a:r>
              <a:rPr lang="en-US" sz="2400" dirty="0" smtClean="0"/>
              <a:t>Expanding Delaware Primary</a:t>
            </a:r>
          </a:p>
          <a:p>
            <a:r>
              <a:rPr lang="en-US" sz="2400" dirty="0" smtClean="0"/>
              <a:t>Expanding Public Service Leadership Academy @ Fowler</a:t>
            </a:r>
            <a:endParaRPr lang="en-US" sz="2400" dirty="0"/>
          </a:p>
        </p:txBody>
      </p:sp>
      <p:sp>
        <p:nvSpPr>
          <p:cNvPr id="2" name="Title 1"/>
          <p:cNvSpPr>
            <a:spLocks noGrp="1"/>
          </p:cNvSpPr>
          <p:nvPr>
            <p:ph type="title"/>
          </p:nvPr>
        </p:nvSpPr>
        <p:spPr/>
        <p:txBody>
          <a:bodyPr/>
          <a:lstStyle/>
          <a:p>
            <a:r>
              <a:rPr lang="en-US" dirty="0" smtClean="0"/>
              <a:t>District Initiatives &amp; Priorities</a:t>
            </a:r>
            <a:endParaRPr lang="en-US" dirty="0"/>
          </a:p>
        </p:txBody>
      </p:sp>
      <p:sp>
        <p:nvSpPr>
          <p:cNvPr id="5" name="Slide Number Placeholder 4"/>
          <p:cNvSpPr>
            <a:spLocks noGrp="1"/>
          </p:cNvSpPr>
          <p:nvPr>
            <p:ph type="sldNum" sz="quarter" idx="12"/>
          </p:nvPr>
        </p:nvSpPr>
        <p:spPr/>
        <p:txBody>
          <a:bodyPr/>
          <a:lstStyle/>
          <a:p>
            <a:pPr>
              <a:defRPr/>
            </a:pPr>
            <a:fld id="{276B7E50-9CB7-4BB0-9AC9-63388C54426A}" type="slidenum">
              <a:rPr lang="en-US" smtClean="0">
                <a:solidFill>
                  <a:srgbClr val="D0BE40">
                    <a:shade val="75000"/>
                  </a:srgbClr>
                </a:solidFill>
              </a:rPr>
              <a:pPr>
                <a:defRPr/>
              </a:pPr>
              <a:t>12</a:t>
            </a:fld>
            <a:endParaRPr lang="en-US" dirty="0">
              <a:solidFill>
                <a:srgbClr val="D0BE40">
                  <a:shade val="75000"/>
                </a:srgbClr>
              </a:solidFill>
            </a:endParaRPr>
          </a:p>
        </p:txBody>
      </p:sp>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5989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01752" y="1524000"/>
            <a:ext cx="8613648" cy="732974"/>
          </a:xfrm>
        </p:spPr>
        <p:txBody>
          <a:bodyPr/>
          <a:lstStyle/>
          <a:p>
            <a:pPr algn="ctr"/>
            <a:r>
              <a:rPr lang="en-US" i="1" dirty="0" smtClean="0"/>
              <a:t>Investing in our Teachers &amp; Leaders</a:t>
            </a:r>
            <a:endParaRPr lang="en-US" i="1" dirty="0"/>
          </a:p>
        </p:txBody>
      </p:sp>
      <p:sp>
        <p:nvSpPr>
          <p:cNvPr id="7" name="Content Placeholder 6"/>
          <p:cNvSpPr>
            <a:spLocks noGrp="1"/>
          </p:cNvSpPr>
          <p:nvPr>
            <p:ph sz="quarter" idx="2"/>
          </p:nvPr>
        </p:nvSpPr>
        <p:spPr/>
        <p:txBody>
          <a:bodyPr/>
          <a:lstStyle/>
          <a:p>
            <a:r>
              <a:rPr lang="en-US" sz="2200" dirty="0" smtClean="0"/>
              <a:t>Enhance Professional Development model</a:t>
            </a:r>
          </a:p>
          <a:p>
            <a:r>
              <a:rPr lang="en-US" sz="2200" dirty="0" smtClean="0"/>
              <a:t>Expanding Teacher &amp; Leader Induction Programs </a:t>
            </a:r>
          </a:p>
          <a:p>
            <a:r>
              <a:rPr lang="en-US" sz="2200" dirty="0" smtClean="0"/>
              <a:t>Expand Peer Assistance &amp; Review </a:t>
            </a:r>
          </a:p>
          <a:p>
            <a:r>
              <a:rPr lang="en-US" sz="2200" dirty="0" smtClean="0"/>
              <a:t>Sustain Peer Observer program</a:t>
            </a:r>
          </a:p>
          <a:p>
            <a:r>
              <a:rPr lang="en-US" sz="2200" dirty="0" smtClean="0"/>
              <a:t>Sustain New Teacher &amp; Principal Career </a:t>
            </a:r>
            <a:r>
              <a:rPr lang="en-US" sz="2200" dirty="0"/>
              <a:t>P</a:t>
            </a:r>
            <a:r>
              <a:rPr lang="en-US" sz="2200" dirty="0" smtClean="0"/>
              <a:t>athways</a:t>
            </a:r>
          </a:p>
        </p:txBody>
      </p:sp>
      <p:sp>
        <p:nvSpPr>
          <p:cNvPr id="9" name="Content Placeholder 8"/>
          <p:cNvSpPr>
            <a:spLocks noGrp="1"/>
          </p:cNvSpPr>
          <p:nvPr>
            <p:ph sz="quarter" idx="4"/>
          </p:nvPr>
        </p:nvSpPr>
        <p:spPr/>
        <p:txBody>
          <a:bodyPr/>
          <a:lstStyle/>
          <a:p>
            <a:pPr marL="0" indent="0">
              <a:buNone/>
            </a:pPr>
            <a:r>
              <a:rPr lang="en-US" sz="2400" dirty="0" smtClean="0"/>
              <a:t> </a:t>
            </a:r>
            <a:endParaRPr lang="en-US" sz="2400" dirty="0">
              <a:hlinkClick r:id="rId3" action="ppaction://hlinkfile"/>
            </a:endParaRPr>
          </a:p>
          <a:p>
            <a:pPr marL="0" indent="0">
              <a:buNone/>
            </a:pPr>
            <a:endParaRPr lang="en-US" sz="2400" dirty="0"/>
          </a:p>
        </p:txBody>
      </p:sp>
      <p:sp>
        <p:nvSpPr>
          <p:cNvPr id="2" name="Title 1"/>
          <p:cNvSpPr>
            <a:spLocks noGrp="1"/>
          </p:cNvSpPr>
          <p:nvPr>
            <p:ph type="title"/>
          </p:nvPr>
        </p:nvSpPr>
        <p:spPr/>
        <p:txBody>
          <a:bodyPr/>
          <a:lstStyle/>
          <a:p>
            <a:r>
              <a:rPr lang="en-US" dirty="0" smtClean="0"/>
              <a:t>District Initiatives &amp; Priorities</a:t>
            </a:r>
            <a:endParaRPr lang="en-US" dirty="0"/>
          </a:p>
        </p:txBody>
      </p:sp>
      <p:sp>
        <p:nvSpPr>
          <p:cNvPr id="5" name="Slide Number Placeholder 4"/>
          <p:cNvSpPr>
            <a:spLocks noGrp="1"/>
          </p:cNvSpPr>
          <p:nvPr>
            <p:ph type="sldNum" sz="quarter" idx="12"/>
          </p:nvPr>
        </p:nvSpPr>
        <p:spPr/>
        <p:txBody>
          <a:bodyPr/>
          <a:lstStyle/>
          <a:p>
            <a:pPr>
              <a:defRPr/>
            </a:pPr>
            <a:fld id="{276B7E50-9CB7-4BB0-9AC9-63388C54426A}" type="slidenum">
              <a:rPr lang="en-US" smtClean="0">
                <a:solidFill>
                  <a:srgbClr val="D0BE40">
                    <a:shade val="75000"/>
                  </a:srgbClr>
                </a:solidFill>
              </a:rPr>
              <a:pPr>
                <a:defRPr/>
              </a:pPr>
              <a:t>13</a:t>
            </a:fld>
            <a:endParaRPr lang="en-US" dirty="0">
              <a:solidFill>
                <a:srgbClr val="D0BE40">
                  <a:shade val="75000"/>
                </a:srgbClr>
              </a:solidFill>
            </a:endParaRPr>
          </a:p>
        </p:txBody>
      </p:sp>
      <p:pic>
        <p:nvPicPr>
          <p:cNvPr id="1029" name="Picture 5" descr="http://www.edudemic.com/wp-content/uploads/2013/09/Career-in-Teaching1.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565400"/>
            <a:ext cx="3976255" cy="35306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7328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01752" y="1524000"/>
            <a:ext cx="8613648" cy="732974"/>
          </a:xfrm>
        </p:spPr>
        <p:txBody>
          <a:bodyPr/>
          <a:lstStyle/>
          <a:p>
            <a:pPr algn="ctr"/>
            <a:r>
              <a:rPr lang="en-US" i="1" dirty="0" smtClean="0"/>
              <a:t>Vibrant School Cultures &amp; Climates</a:t>
            </a:r>
            <a:endParaRPr lang="en-US" i="1" dirty="0"/>
          </a:p>
        </p:txBody>
      </p:sp>
      <p:sp>
        <p:nvSpPr>
          <p:cNvPr id="7" name="Content Placeholder 6"/>
          <p:cNvSpPr>
            <a:spLocks noGrp="1"/>
          </p:cNvSpPr>
          <p:nvPr>
            <p:ph sz="quarter" idx="2"/>
          </p:nvPr>
        </p:nvSpPr>
        <p:spPr>
          <a:xfrm>
            <a:off x="301752" y="2471383"/>
            <a:ext cx="4194048" cy="3818404"/>
          </a:xfrm>
        </p:spPr>
        <p:txBody>
          <a:bodyPr/>
          <a:lstStyle/>
          <a:p>
            <a:r>
              <a:rPr lang="en-US" sz="2100" dirty="0" smtClean="0"/>
              <a:t>Continue high-quality partnerships and technical assistance </a:t>
            </a:r>
          </a:p>
          <a:p>
            <a:r>
              <a:rPr lang="en-US" sz="2100" dirty="0" smtClean="0"/>
              <a:t>Enhance Safety &amp; Security</a:t>
            </a:r>
          </a:p>
          <a:p>
            <a:r>
              <a:rPr lang="en-US" sz="2100" dirty="0" smtClean="0"/>
              <a:t>Expand Office of Student Support Services </a:t>
            </a:r>
          </a:p>
          <a:p>
            <a:r>
              <a:rPr lang="en-US" sz="2100" dirty="0" smtClean="0"/>
              <a:t>Continue to strengthen parent engagement with Parent University</a:t>
            </a:r>
          </a:p>
          <a:p>
            <a:r>
              <a:rPr lang="en-US" sz="2100" dirty="0" smtClean="0"/>
              <a:t>Increase Intervention Supports for struggling students</a:t>
            </a:r>
          </a:p>
        </p:txBody>
      </p:sp>
      <p:sp>
        <p:nvSpPr>
          <p:cNvPr id="9" name="Content Placeholder 8"/>
          <p:cNvSpPr>
            <a:spLocks noGrp="1"/>
          </p:cNvSpPr>
          <p:nvPr>
            <p:ph sz="quarter" idx="4"/>
          </p:nvPr>
        </p:nvSpPr>
        <p:spPr/>
        <p:txBody>
          <a:bodyPr/>
          <a:lstStyle/>
          <a:p>
            <a:r>
              <a:rPr lang="en-US" sz="2100" dirty="0" smtClean="0"/>
              <a:t>Model </a:t>
            </a:r>
            <a:r>
              <a:rPr lang="en-US" sz="2100" dirty="0" smtClean="0"/>
              <a:t>innovative </a:t>
            </a:r>
            <a:r>
              <a:rPr lang="en-US" sz="2100" dirty="0" smtClean="0"/>
              <a:t>master scheduling</a:t>
            </a:r>
          </a:p>
          <a:p>
            <a:r>
              <a:rPr lang="en-US" sz="2100" dirty="0" smtClean="0"/>
              <a:t>Launch blended learning models</a:t>
            </a:r>
          </a:p>
          <a:p>
            <a:r>
              <a:rPr lang="en-US" sz="2100" dirty="0" smtClean="0"/>
              <a:t>Enhance technology infrastructure</a:t>
            </a:r>
          </a:p>
          <a:p>
            <a:r>
              <a:rPr lang="en-US" sz="2100" dirty="0" smtClean="0"/>
              <a:t>Improve English Language Learner programing</a:t>
            </a:r>
          </a:p>
          <a:p>
            <a:r>
              <a:rPr lang="en-US" sz="2100" dirty="0" smtClean="0"/>
              <a:t>Redesign Special Education Department </a:t>
            </a:r>
            <a:endParaRPr lang="en-US" sz="2100" dirty="0">
              <a:hlinkClick r:id="rId3" action="ppaction://hlinkfile"/>
            </a:endParaRPr>
          </a:p>
          <a:p>
            <a:endParaRPr lang="en-US" sz="2400" dirty="0"/>
          </a:p>
        </p:txBody>
      </p:sp>
      <p:sp>
        <p:nvSpPr>
          <p:cNvPr id="2" name="Title 1"/>
          <p:cNvSpPr>
            <a:spLocks noGrp="1"/>
          </p:cNvSpPr>
          <p:nvPr>
            <p:ph type="title"/>
          </p:nvPr>
        </p:nvSpPr>
        <p:spPr/>
        <p:txBody>
          <a:bodyPr/>
          <a:lstStyle/>
          <a:p>
            <a:r>
              <a:rPr lang="en-US" dirty="0" smtClean="0"/>
              <a:t>District Initiatives &amp; Priorities</a:t>
            </a:r>
            <a:endParaRPr lang="en-US" dirty="0"/>
          </a:p>
        </p:txBody>
      </p:sp>
      <p:sp>
        <p:nvSpPr>
          <p:cNvPr id="5" name="Slide Number Placeholder 4"/>
          <p:cNvSpPr>
            <a:spLocks noGrp="1"/>
          </p:cNvSpPr>
          <p:nvPr>
            <p:ph type="sldNum" sz="quarter" idx="12"/>
          </p:nvPr>
        </p:nvSpPr>
        <p:spPr/>
        <p:txBody>
          <a:bodyPr/>
          <a:lstStyle/>
          <a:p>
            <a:pPr>
              <a:defRPr/>
            </a:pPr>
            <a:fld id="{276B7E50-9CB7-4BB0-9AC9-63388C54426A}" type="slidenum">
              <a:rPr lang="en-US" smtClean="0">
                <a:solidFill>
                  <a:srgbClr val="D0BE40">
                    <a:shade val="75000"/>
                  </a:srgbClr>
                </a:solidFill>
              </a:rPr>
              <a:pPr>
                <a:defRPr/>
              </a:pPr>
              <a:t>14</a:t>
            </a:fld>
            <a:endParaRPr lang="en-US" dirty="0">
              <a:solidFill>
                <a:srgbClr val="D0BE40">
                  <a:shade val="75000"/>
                </a:srgbClr>
              </a:solidFill>
            </a:endParaRPr>
          </a:p>
        </p:txBody>
      </p:sp>
      <p:pic>
        <p:nvPicPr>
          <p:cNvPr id="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0886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01752" y="1524000"/>
            <a:ext cx="4117848" cy="732974"/>
          </a:xfrm>
        </p:spPr>
        <p:txBody>
          <a:bodyPr/>
          <a:lstStyle/>
          <a:p>
            <a:pPr algn="ctr"/>
            <a:r>
              <a:rPr lang="en-US" i="1" dirty="0" smtClean="0"/>
              <a:t>Culture of Excellence</a:t>
            </a:r>
            <a:endParaRPr lang="en-US" i="1" dirty="0"/>
          </a:p>
        </p:txBody>
      </p:sp>
      <p:sp>
        <p:nvSpPr>
          <p:cNvPr id="7" name="Content Placeholder 6"/>
          <p:cNvSpPr>
            <a:spLocks noGrp="1"/>
          </p:cNvSpPr>
          <p:nvPr>
            <p:ph sz="quarter" idx="2"/>
          </p:nvPr>
        </p:nvSpPr>
        <p:spPr>
          <a:xfrm>
            <a:off x="228600" y="2471383"/>
            <a:ext cx="4267200" cy="3818404"/>
          </a:xfrm>
        </p:spPr>
        <p:txBody>
          <a:bodyPr/>
          <a:lstStyle/>
          <a:p>
            <a:r>
              <a:rPr lang="en-US" sz="2100" dirty="0" smtClean="0"/>
              <a:t>Enhance resources to support use of data to understand where students excel and need support</a:t>
            </a:r>
          </a:p>
          <a:p>
            <a:r>
              <a:rPr lang="en-US" sz="2100" dirty="0" smtClean="0"/>
              <a:t>Upgrade business information systems</a:t>
            </a:r>
          </a:p>
          <a:p>
            <a:r>
              <a:rPr lang="en-US" sz="2100" dirty="0" smtClean="0"/>
              <a:t>Expand efforts to determine program effectiveness with Ed Stat</a:t>
            </a:r>
          </a:p>
          <a:p>
            <a:r>
              <a:rPr lang="en-US" sz="2100" dirty="0" smtClean="0"/>
              <a:t>Expand Talent Management Office to better serve employees</a:t>
            </a:r>
          </a:p>
        </p:txBody>
      </p:sp>
      <p:sp>
        <p:nvSpPr>
          <p:cNvPr id="9" name="Content Placeholder 8"/>
          <p:cNvSpPr>
            <a:spLocks noGrp="1"/>
          </p:cNvSpPr>
          <p:nvPr>
            <p:ph sz="quarter" idx="4"/>
          </p:nvPr>
        </p:nvSpPr>
        <p:spPr/>
        <p:txBody>
          <a:bodyPr/>
          <a:lstStyle/>
          <a:p>
            <a:r>
              <a:rPr lang="en-US" sz="2100" dirty="0" smtClean="0"/>
              <a:t>Create more opportunities for dialogue &amp; feedback</a:t>
            </a:r>
          </a:p>
          <a:p>
            <a:r>
              <a:rPr lang="en-US" sz="2100" dirty="0" smtClean="0"/>
              <a:t>Utilize tools that foster quality communication with stakeholders</a:t>
            </a:r>
          </a:p>
          <a:p>
            <a:r>
              <a:rPr lang="en-US" sz="2100" dirty="0" smtClean="0"/>
              <a:t>Adding resources to facilities for school support</a:t>
            </a:r>
          </a:p>
          <a:p>
            <a:r>
              <a:rPr lang="en-US" sz="2100" dirty="0" smtClean="0"/>
              <a:t>Continuing Phase II of JSCB renovations in 14 buildings </a:t>
            </a:r>
          </a:p>
          <a:p>
            <a:pPr marL="0" indent="0">
              <a:buNone/>
            </a:pPr>
            <a:endParaRPr lang="en-US" sz="2100" dirty="0">
              <a:hlinkClick r:id="rId3" action="ppaction://hlinkfile"/>
            </a:endParaRPr>
          </a:p>
          <a:p>
            <a:pPr marL="0" indent="0">
              <a:buNone/>
            </a:pPr>
            <a:endParaRPr lang="en-US" sz="2400" dirty="0"/>
          </a:p>
        </p:txBody>
      </p:sp>
      <p:sp>
        <p:nvSpPr>
          <p:cNvPr id="2" name="Title 1"/>
          <p:cNvSpPr>
            <a:spLocks noGrp="1"/>
          </p:cNvSpPr>
          <p:nvPr>
            <p:ph type="title"/>
          </p:nvPr>
        </p:nvSpPr>
        <p:spPr/>
        <p:txBody>
          <a:bodyPr/>
          <a:lstStyle/>
          <a:p>
            <a:r>
              <a:rPr lang="en-US" dirty="0" smtClean="0"/>
              <a:t>District Initiatives &amp; Priorities</a:t>
            </a:r>
            <a:endParaRPr lang="en-US" dirty="0"/>
          </a:p>
        </p:txBody>
      </p:sp>
      <p:sp>
        <p:nvSpPr>
          <p:cNvPr id="5" name="Slide Number Placeholder 4"/>
          <p:cNvSpPr>
            <a:spLocks noGrp="1"/>
          </p:cNvSpPr>
          <p:nvPr>
            <p:ph type="sldNum" sz="quarter" idx="12"/>
          </p:nvPr>
        </p:nvSpPr>
        <p:spPr/>
        <p:txBody>
          <a:bodyPr/>
          <a:lstStyle/>
          <a:p>
            <a:pPr>
              <a:defRPr/>
            </a:pPr>
            <a:fld id="{276B7E50-9CB7-4BB0-9AC9-63388C54426A}" type="slidenum">
              <a:rPr lang="en-US" smtClean="0">
                <a:solidFill>
                  <a:srgbClr val="D0BE40">
                    <a:shade val="75000"/>
                  </a:srgbClr>
                </a:solidFill>
              </a:rPr>
              <a:pPr>
                <a:defRPr/>
              </a:pPr>
              <a:t>15</a:t>
            </a:fld>
            <a:endParaRPr lang="en-US" dirty="0">
              <a:solidFill>
                <a:srgbClr val="D0BE40">
                  <a:shade val="75000"/>
                </a:srgbClr>
              </a:solidFill>
            </a:endParaRPr>
          </a:p>
        </p:txBody>
      </p:sp>
      <p:sp>
        <p:nvSpPr>
          <p:cNvPr id="8" name="Text Placeholder 5"/>
          <p:cNvSpPr>
            <a:spLocks noGrp="1"/>
          </p:cNvSpPr>
          <p:nvPr>
            <p:ph type="body" idx="1"/>
          </p:nvPr>
        </p:nvSpPr>
        <p:spPr>
          <a:xfrm>
            <a:off x="4724400" y="1524000"/>
            <a:ext cx="4117848" cy="732974"/>
          </a:xfrm>
        </p:spPr>
        <p:txBody>
          <a:bodyPr/>
          <a:lstStyle/>
          <a:p>
            <a:pPr algn="ctr"/>
            <a:r>
              <a:rPr lang="en-US" i="1" dirty="0" smtClean="0"/>
              <a:t>Engaging, Informing &amp; Listening</a:t>
            </a:r>
            <a:endParaRPr lang="en-US" i="1" dirty="0"/>
          </a:p>
        </p:txBody>
      </p:sp>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3332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534400" cy="758825"/>
          </a:xfrm>
        </p:spPr>
        <p:txBody>
          <a:bodyPr/>
          <a:lstStyle/>
          <a:p>
            <a:r>
              <a:rPr lang="en-US" dirty="0" smtClean="0"/>
              <a:t>2015-16 Staffing Changes</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570065706"/>
              </p:ext>
            </p:extLst>
          </p:nvPr>
        </p:nvGraphicFramePr>
        <p:xfrm>
          <a:off x="386080" y="1600201"/>
          <a:ext cx="8300720" cy="4840629"/>
        </p:xfrm>
        <a:graphic>
          <a:graphicData uri="http://schemas.openxmlformats.org/drawingml/2006/table">
            <a:tbl>
              <a:tblPr firstRow="1" bandRow="1">
                <a:tableStyleId>{5C22544A-7EE6-4342-B048-85BDC9FD1C3A}</a:tableStyleId>
              </a:tblPr>
              <a:tblGrid>
                <a:gridCol w="5100320"/>
                <a:gridCol w="1601066"/>
                <a:gridCol w="1599334"/>
              </a:tblGrid>
              <a:tr h="794312">
                <a:tc>
                  <a:txBody>
                    <a:bodyPr/>
                    <a:lstStyle/>
                    <a:p>
                      <a:r>
                        <a:rPr lang="en-US" sz="2000" dirty="0" smtClean="0"/>
                        <a:t>Staffing Category</a:t>
                      </a:r>
                      <a:endParaRPr lang="en-US" sz="2000" dirty="0"/>
                    </a:p>
                  </a:txBody>
                  <a:tcPr anchor="ctr"/>
                </a:tc>
                <a:tc>
                  <a:txBody>
                    <a:bodyPr/>
                    <a:lstStyle/>
                    <a:p>
                      <a:pPr algn="ctr"/>
                      <a:r>
                        <a:rPr lang="en-US" sz="1400" dirty="0" smtClean="0"/>
                        <a:t>Adopted</a:t>
                      </a:r>
                      <a:r>
                        <a:rPr lang="en-US" sz="1400" baseline="0" dirty="0" smtClean="0"/>
                        <a:t> FTE Additions (Reductions)</a:t>
                      </a:r>
                      <a:endParaRPr lang="en-US" sz="1400" dirty="0"/>
                    </a:p>
                  </a:txBody>
                  <a:tcPr/>
                </a:tc>
                <a:tc>
                  <a:txBody>
                    <a:bodyPr/>
                    <a:lstStyle/>
                    <a:p>
                      <a:pPr algn="ctr"/>
                      <a:r>
                        <a:rPr lang="en-US" sz="1400" dirty="0" smtClean="0"/>
                        <a:t>Potential</a:t>
                      </a:r>
                    </a:p>
                    <a:p>
                      <a:pPr algn="ctr"/>
                      <a:r>
                        <a:rPr lang="en-US" sz="1400" dirty="0" smtClean="0"/>
                        <a:t>Layoffs</a:t>
                      </a:r>
                      <a:endParaRPr lang="en-US" sz="1400" dirty="0"/>
                    </a:p>
                  </a:txBody>
                  <a:tcPr anchor="ctr"/>
                </a:tc>
              </a:tr>
              <a:tr h="617799">
                <a:tc>
                  <a:txBody>
                    <a:bodyPr/>
                    <a:lstStyle/>
                    <a:p>
                      <a:r>
                        <a:rPr lang="en-US" sz="1800" dirty="0" smtClean="0"/>
                        <a:t>Instruction</a:t>
                      </a:r>
                      <a:r>
                        <a:rPr lang="en-US" sz="1800" baseline="0" dirty="0" smtClean="0"/>
                        <a:t> and Instructional Support</a:t>
                      </a:r>
                      <a:endParaRPr lang="en-US" sz="1800" dirty="0"/>
                    </a:p>
                  </a:txBody>
                  <a:tcPr anchor="ctr"/>
                </a:tc>
                <a:tc>
                  <a:txBody>
                    <a:bodyPr/>
                    <a:lstStyle/>
                    <a:p>
                      <a:pPr algn="ctr"/>
                      <a:r>
                        <a:rPr lang="en-US" sz="2000" dirty="0" smtClean="0"/>
                        <a:t>63.9</a:t>
                      </a:r>
                      <a:endParaRPr lang="en-US" sz="2000" dirty="0"/>
                    </a:p>
                  </a:txBody>
                  <a:tcPr anchor="ctr"/>
                </a:tc>
                <a:tc>
                  <a:txBody>
                    <a:bodyPr/>
                    <a:lstStyle/>
                    <a:p>
                      <a:pPr algn="ctr"/>
                      <a:r>
                        <a:rPr lang="en-US" sz="2000" dirty="0" smtClean="0"/>
                        <a:t>0</a:t>
                      </a:r>
                      <a:endParaRPr lang="en-US" sz="2000" dirty="0"/>
                    </a:p>
                  </a:txBody>
                  <a:tcPr anchor="ctr"/>
                </a:tc>
              </a:tr>
              <a:tr h="569088">
                <a:tc>
                  <a:txBody>
                    <a:bodyPr/>
                    <a:lstStyle/>
                    <a:p>
                      <a:r>
                        <a:rPr lang="en-US" sz="1800" dirty="0" smtClean="0"/>
                        <a:t>Operations – Food Services,</a:t>
                      </a:r>
                      <a:r>
                        <a:rPr lang="en-US" sz="1800" baseline="0" dirty="0" smtClean="0"/>
                        <a:t> IT, Transportation and Facilities</a:t>
                      </a:r>
                      <a:endParaRPr lang="en-US" sz="1800" dirty="0"/>
                    </a:p>
                  </a:txBody>
                  <a:tcPr anchor="ctr"/>
                </a:tc>
                <a:tc>
                  <a:txBody>
                    <a:bodyPr/>
                    <a:lstStyle/>
                    <a:p>
                      <a:pPr algn="ctr"/>
                      <a:r>
                        <a:rPr lang="en-US" sz="2000" dirty="0" smtClean="0"/>
                        <a:t>21.3</a:t>
                      </a:r>
                      <a:endParaRPr lang="en-US" sz="2000" dirty="0"/>
                    </a:p>
                  </a:txBody>
                  <a:tcPr anchor="ctr"/>
                </a:tc>
                <a:tc>
                  <a:txBody>
                    <a:bodyPr/>
                    <a:lstStyle/>
                    <a:p>
                      <a:pPr algn="ctr"/>
                      <a:r>
                        <a:rPr lang="en-US" sz="2000" dirty="0" smtClean="0"/>
                        <a:t>0</a:t>
                      </a:r>
                      <a:endParaRPr lang="en-US" sz="2000" dirty="0"/>
                    </a:p>
                  </a:txBody>
                  <a:tcPr anchor="ctr"/>
                </a:tc>
              </a:tr>
              <a:tr h="524719">
                <a:tc>
                  <a:txBody>
                    <a:bodyPr/>
                    <a:lstStyle/>
                    <a:p>
                      <a:r>
                        <a:rPr lang="en-US" sz="1800" dirty="0" smtClean="0"/>
                        <a:t>Administration</a:t>
                      </a:r>
                      <a:endParaRPr lang="en-US" sz="1800" dirty="0"/>
                    </a:p>
                  </a:txBody>
                  <a:tcPr anchor="ctr"/>
                </a:tc>
                <a:tc>
                  <a:txBody>
                    <a:bodyPr/>
                    <a:lstStyle/>
                    <a:p>
                      <a:pPr algn="ctr"/>
                      <a:r>
                        <a:rPr lang="en-US" sz="2000" dirty="0" smtClean="0"/>
                        <a:t>13.0</a:t>
                      </a:r>
                      <a:endParaRPr lang="en-US" sz="2000" dirty="0"/>
                    </a:p>
                  </a:txBody>
                  <a:tcPr anchor="ctr"/>
                </a:tc>
                <a:tc>
                  <a:txBody>
                    <a:bodyPr/>
                    <a:lstStyle/>
                    <a:p>
                      <a:pPr algn="ctr"/>
                      <a:r>
                        <a:rPr lang="en-US" sz="2000" dirty="0" smtClean="0"/>
                        <a:t>0</a:t>
                      </a:r>
                      <a:endParaRPr lang="en-US" sz="2000" dirty="0"/>
                    </a:p>
                  </a:txBody>
                  <a:tcPr anchor="ctr"/>
                </a:tc>
              </a:tr>
              <a:tr h="6177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t>Special Education Behavioral Support Specialists</a:t>
                      </a:r>
                      <a:endParaRPr lang="en-US" sz="1800" dirty="0" smtClean="0"/>
                    </a:p>
                  </a:txBody>
                  <a:tcPr anchor="ctr"/>
                </a:tc>
                <a:tc>
                  <a:txBody>
                    <a:bodyPr/>
                    <a:lstStyle/>
                    <a:p>
                      <a:pPr algn="ctr"/>
                      <a:r>
                        <a:rPr lang="en-US" sz="2000" dirty="0" smtClean="0"/>
                        <a:t>8.0</a:t>
                      </a:r>
                      <a:endParaRPr lang="en-US" sz="2000" dirty="0"/>
                    </a:p>
                  </a:txBody>
                  <a:tcPr anchor="ctr"/>
                </a:tc>
                <a:tc>
                  <a:txBody>
                    <a:bodyPr/>
                    <a:lstStyle/>
                    <a:p>
                      <a:pPr algn="ctr"/>
                      <a:r>
                        <a:rPr lang="en-US" sz="2000" dirty="0" smtClean="0"/>
                        <a:t>0</a:t>
                      </a:r>
                      <a:endParaRPr lang="en-US" sz="2000" dirty="0"/>
                    </a:p>
                  </a:txBody>
                  <a:tcPr anchor="ctr"/>
                </a:tc>
              </a:tr>
              <a:tr h="617799">
                <a:tc>
                  <a:txBody>
                    <a:bodyPr/>
                    <a:lstStyle/>
                    <a:p>
                      <a:r>
                        <a:rPr lang="en-US" sz="1800" dirty="0" smtClean="0"/>
                        <a:t>Management</a:t>
                      </a:r>
                      <a:r>
                        <a:rPr lang="en-US" sz="1800" baseline="0" dirty="0" smtClean="0"/>
                        <a:t> / </a:t>
                      </a:r>
                      <a:r>
                        <a:rPr lang="en-US" sz="1800" dirty="0" smtClean="0"/>
                        <a:t>Office</a:t>
                      </a:r>
                      <a:r>
                        <a:rPr lang="en-US" sz="1800" baseline="0" dirty="0" smtClean="0"/>
                        <a:t> and Clerical</a:t>
                      </a:r>
                      <a:endParaRPr lang="en-US" sz="1800" dirty="0"/>
                    </a:p>
                  </a:txBody>
                  <a:tcPr anchor="ctr"/>
                </a:tc>
                <a:tc>
                  <a:txBody>
                    <a:bodyPr/>
                    <a:lstStyle/>
                    <a:p>
                      <a:pPr algn="ctr"/>
                      <a:r>
                        <a:rPr lang="en-US" sz="2000" u="none" dirty="0" smtClean="0"/>
                        <a:t>(0.5)</a:t>
                      </a:r>
                      <a:endParaRPr lang="en-US" sz="2000" u="none" dirty="0"/>
                    </a:p>
                  </a:txBody>
                  <a:tcPr anchor="ctr"/>
                </a:tc>
                <a:tc>
                  <a:txBody>
                    <a:bodyPr/>
                    <a:lstStyle/>
                    <a:p>
                      <a:pPr algn="ctr"/>
                      <a:r>
                        <a:rPr lang="en-US" sz="2000" u="none" dirty="0" smtClean="0"/>
                        <a:t>0</a:t>
                      </a:r>
                      <a:endParaRPr lang="en-US" sz="2000" u="none" dirty="0"/>
                    </a:p>
                  </a:txBody>
                  <a:tcPr anchor="ctr"/>
                </a:tc>
              </a:tr>
              <a:tr h="382447">
                <a:tc>
                  <a:txBody>
                    <a:bodyPr/>
                    <a:lstStyle/>
                    <a:p>
                      <a:r>
                        <a:rPr lang="en-US" sz="1800" dirty="0" smtClean="0"/>
                        <a:t>Teaching Assistants</a:t>
                      </a:r>
                      <a:r>
                        <a:rPr lang="en-US" sz="1800" baseline="0" dirty="0" smtClean="0"/>
                        <a:t> (</a:t>
                      </a:r>
                      <a:r>
                        <a:rPr lang="en-US" sz="1800" i="1" baseline="0" dirty="0" smtClean="0"/>
                        <a:t>transitioning to Teaching Positions</a:t>
                      </a:r>
                      <a:r>
                        <a:rPr lang="en-US" sz="1800" baseline="0" dirty="0" smtClean="0"/>
                        <a:t>)</a:t>
                      </a:r>
                      <a:endParaRPr lang="en-US" sz="1800" dirty="0" smtClean="0"/>
                    </a:p>
                  </a:txBody>
                  <a:tcPr anchor="ctr"/>
                </a:tc>
                <a:tc>
                  <a:txBody>
                    <a:bodyPr/>
                    <a:lstStyle/>
                    <a:p>
                      <a:pPr algn="ctr"/>
                      <a:r>
                        <a:rPr lang="en-US" sz="2000" u="sng" dirty="0" smtClean="0"/>
                        <a:t>(31.0)</a:t>
                      </a:r>
                      <a:endParaRPr lang="en-US" sz="2000" u="sng" dirty="0"/>
                    </a:p>
                  </a:txBody>
                  <a:tcPr anchor="ctr"/>
                </a:tc>
                <a:tc>
                  <a:txBody>
                    <a:bodyPr/>
                    <a:lstStyle/>
                    <a:p>
                      <a:pPr algn="ctr"/>
                      <a:r>
                        <a:rPr lang="en-US" sz="2000" u="sng" dirty="0" smtClean="0"/>
                        <a:t>0</a:t>
                      </a:r>
                      <a:endParaRPr lang="en-US" sz="2000" u="sng" dirty="0"/>
                    </a:p>
                  </a:txBody>
                  <a:tcPr anchor="ctr"/>
                </a:tc>
              </a:tr>
              <a:tr h="353028">
                <a:tc>
                  <a:txBody>
                    <a:bodyPr/>
                    <a:lstStyle/>
                    <a:p>
                      <a:pPr algn="r"/>
                      <a:r>
                        <a:rPr lang="en-US" sz="1800" dirty="0" smtClean="0"/>
                        <a:t>Total</a:t>
                      </a:r>
                      <a:endParaRPr lang="en-US" sz="1800" b="1" dirty="0"/>
                    </a:p>
                  </a:txBody>
                  <a:tcPr anchor="ctr"/>
                </a:tc>
                <a:tc>
                  <a:txBody>
                    <a:bodyPr/>
                    <a:lstStyle/>
                    <a:p>
                      <a:pPr algn="ctr"/>
                      <a:r>
                        <a:rPr lang="en-US" sz="1800" b="1" dirty="0" smtClean="0"/>
                        <a:t>74.7</a:t>
                      </a:r>
                      <a:endParaRPr lang="en-US" sz="1800" b="1" dirty="0"/>
                    </a:p>
                  </a:txBody>
                  <a:tcPr anchor="ctr"/>
                </a:tc>
                <a:tc>
                  <a:txBody>
                    <a:bodyPr/>
                    <a:lstStyle/>
                    <a:p>
                      <a:pPr algn="ctr"/>
                      <a:r>
                        <a:rPr lang="en-US" sz="1800" dirty="0" smtClean="0"/>
                        <a:t>0</a:t>
                      </a:r>
                      <a:endParaRPr lang="en-US" sz="1800" b="1" dirty="0"/>
                    </a:p>
                  </a:txBody>
                  <a:tcPr anchor="ctr"/>
                </a:tc>
              </a:tr>
            </a:tbl>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16</a:t>
            </a:fld>
            <a:endParaRPr lang="en-US" dirty="0">
              <a:solidFill>
                <a:srgbClr val="D0BE40">
                  <a:shade val="75000"/>
                </a:srgb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77717"/>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13903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4175"/>
            <a:ext cx="8534400" cy="758825"/>
          </a:xfrm>
        </p:spPr>
        <p:txBody>
          <a:bodyPr/>
          <a:lstStyle/>
          <a:p>
            <a:r>
              <a:rPr lang="en-US" dirty="0" smtClean="0"/>
              <a:t>2015-16 General Fund Budget Proposed Expense</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258232046"/>
              </p:ext>
            </p:extLst>
          </p:nvPr>
        </p:nvGraphicFramePr>
        <p:xfrm>
          <a:off x="301625" y="1682592"/>
          <a:ext cx="8504240" cy="4489608"/>
        </p:xfrm>
        <a:graphic>
          <a:graphicData uri="http://schemas.openxmlformats.org/drawingml/2006/table">
            <a:tbl>
              <a:tblPr firstRow="1" bandRow="1">
                <a:tableStyleId>{5C22544A-7EE6-4342-B048-85BDC9FD1C3A}</a:tableStyleId>
              </a:tblPr>
              <a:tblGrid>
                <a:gridCol w="3508375"/>
                <a:gridCol w="1752600"/>
                <a:gridCol w="1600200"/>
                <a:gridCol w="1643065"/>
              </a:tblGrid>
              <a:tr h="580628">
                <a:tc>
                  <a:txBody>
                    <a:bodyPr/>
                    <a:lstStyle/>
                    <a:p>
                      <a:pPr algn="ctr"/>
                      <a:r>
                        <a:rPr lang="en-US" sz="2000" dirty="0" smtClean="0"/>
                        <a:t>Expense Category</a:t>
                      </a:r>
                    </a:p>
                    <a:p>
                      <a:pPr algn="ctr"/>
                      <a:r>
                        <a:rPr lang="en-US" sz="1400" dirty="0" smtClean="0"/>
                        <a:t>$ in Millions</a:t>
                      </a:r>
                      <a:endParaRPr lang="en-US" sz="1400" i="1" dirty="0"/>
                    </a:p>
                  </a:txBody>
                  <a:tcPr/>
                </a:tc>
                <a:tc>
                  <a:txBody>
                    <a:bodyPr/>
                    <a:lstStyle/>
                    <a:p>
                      <a:pPr algn="r"/>
                      <a:r>
                        <a:rPr lang="en-US" sz="2000" dirty="0" smtClean="0"/>
                        <a:t>2014-15</a:t>
                      </a:r>
                    </a:p>
                    <a:p>
                      <a:pPr algn="r"/>
                      <a:r>
                        <a:rPr lang="en-US" sz="2000" dirty="0" smtClean="0"/>
                        <a:t>Adopted Budget</a:t>
                      </a:r>
                      <a:endParaRPr lang="en-US" sz="2000" dirty="0"/>
                    </a:p>
                  </a:txBody>
                  <a:tcPr/>
                </a:tc>
                <a:tc>
                  <a:txBody>
                    <a:bodyPr/>
                    <a:lstStyle/>
                    <a:p>
                      <a:pPr algn="r"/>
                      <a:r>
                        <a:rPr lang="en-US" sz="2000" dirty="0" smtClean="0"/>
                        <a:t>2015-16</a:t>
                      </a:r>
                      <a:r>
                        <a:rPr lang="en-US" sz="2000" baseline="0" dirty="0" smtClean="0"/>
                        <a:t> Adopted</a:t>
                      </a:r>
                    </a:p>
                    <a:p>
                      <a:pPr algn="r"/>
                      <a:r>
                        <a:rPr lang="en-US" sz="2000" baseline="0" dirty="0" smtClean="0"/>
                        <a:t>Budget</a:t>
                      </a:r>
                      <a:endParaRPr lang="en-US" sz="2000" dirty="0"/>
                    </a:p>
                  </a:txBody>
                  <a:tcPr/>
                </a:tc>
                <a:tc>
                  <a:txBody>
                    <a:bodyPr/>
                    <a:lstStyle/>
                    <a:p>
                      <a:pPr algn="r"/>
                      <a:endParaRPr lang="en-US" sz="2000" dirty="0" smtClean="0"/>
                    </a:p>
                    <a:p>
                      <a:pPr algn="r"/>
                      <a:r>
                        <a:rPr lang="en-US" sz="2000" dirty="0" smtClean="0"/>
                        <a:t>Variance</a:t>
                      </a:r>
                      <a:endParaRPr lang="en-US" sz="2000" dirty="0"/>
                    </a:p>
                  </a:txBody>
                  <a:tcPr/>
                </a:tc>
              </a:tr>
              <a:tr h="580628">
                <a:tc>
                  <a:txBody>
                    <a:bodyPr/>
                    <a:lstStyle/>
                    <a:p>
                      <a:r>
                        <a:rPr lang="en-US" sz="2300" dirty="0" smtClean="0"/>
                        <a:t>Salaries</a:t>
                      </a:r>
                      <a:endParaRPr lang="en-US" sz="2300" dirty="0"/>
                    </a:p>
                  </a:txBody>
                  <a:tcPr/>
                </a:tc>
                <a:tc>
                  <a:txBody>
                    <a:bodyPr/>
                    <a:lstStyle/>
                    <a:p>
                      <a:pPr algn="r"/>
                      <a:r>
                        <a:rPr lang="en-US" sz="2300" dirty="0" smtClean="0"/>
                        <a:t>$ 164.8</a:t>
                      </a:r>
                      <a:endParaRPr lang="en-US" sz="2300" dirty="0"/>
                    </a:p>
                  </a:txBody>
                  <a:tcPr/>
                </a:tc>
                <a:tc>
                  <a:txBody>
                    <a:bodyPr/>
                    <a:lstStyle/>
                    <a:p>
                      <a:pPr algn="r"/>
                      <a:r>
                        <a:rPr lang="en-US" sz="2300" dirty="0" smtClean="0"/>
                        <a:t>$ 174.0</a:t>
                      </a:r>
                      <a:endParaRPr lang="en-US" sz="2300" dirty="0"/>
                    </a:p>
                  </a:txBody>
                  <a:tcPr/>
                </a:tc>
                <a:tc>
                  <a:txBody>
                    <a:bodyPr/>
                    <a:lstStyle/>
                    <a:p>
                      <a:pPr algn="r"/>
                      <a:r>
                        <a:rPr lang="en-US" sz="2300" dirty="0" smtClean="0"/>
                        <a:t>$   9.2  </a:t>
                      </a:r>
                      <a:endParaRPr lang="en-US" sz="2300" dirty="0"/>
                    </a:p>
                  </a:txBody>
                  <a:tcPr/>
                </a:tc>
              </a:tr>
              <a:tr h="580628">
                <a:tc>
                  <a:txBody>
                    <a:bodyPr/>
                    <a:lstStyle/>
                    <a:p>
                      <a:r>
                        <a:rPr lang="en-US" sz="2300" dirty="0" smtClean="0"/>
                        <a:t>Benefits</a:t>
                      </a:r>
                      <a:endParaRPr lang="en-US" sz="2300" dirty="0"/>
                    </a:p>
                  </a:txBody>
                  <a:tcPr/>
                </a:tc>
                <a:tc>
                  <a:txBody>
                    <a:bodyPr/>
                    <a:lstStyle/>
                    <a:p>
                      <a:pPr algn="r"/>
                      <a:r>
                        <a:rPr lang="en-US" sz="2300" dirty="0" smtClean="0"/>
                        <a:t>105.0</a:t>
                      </a:r>
                      <a:endParaRPr lang="en-US" sz="2300" dirty="0"/>
                    </a:p>
                  </a:txBody>
                  <a:tcPr/>
                </a:tc>
                <a:tc>
                  <a:txBody>
                    <a:bodyPr/>
                    <a:lstStyle/>
                    <a:p>
                      <a:pPr algn="r"/>
                      <a:r>
                        <a:rPr lang="en-US" sz="2300" dirty="0" smtClean="0"/>
                        <a:t>103.1</a:t>
                      </a:r>
                      <a:endParaRPr lang="en-US" sz="2300" dirty="0"/>
                    </a:p>
                  </a:txBody>
                  <a:tcPr/>
                </a:tc>
                <a:tc>
                  <a:txBody>
                    <a:bodyPr/>
                    <a:lstStyle/>
                    <a:p>
                      <a:pPr algn="r"/>
                      <a:r>
                        <a:rPr lang="en-US" sz="2300" dirty="0" smtClean="0"/>
                        <a:t>(1.9)</a:t>
                      </a:r>
                      <a:endParaRPr lang="en-US" sz="2300" dirty="0"/>
                    </a:p>
                  </a:txBody>
                  <a:tcPr/>
                </a:tc>
              </a:tr>
              <a:tr h="580628">
                <a:tc>
                  <a:txBody>
                    <a:bodyPr/>
                    <a:lstStyle/>
                    <a:p>
                      <a:r>
                        <a:rPr lang="en-US" sz="2300" dirty="0" smtClean="0"/>
                        <a:t>Contracts</a:t>
                      </a:r>
                      <a:endParaRPr lang="en-US" sz="2300" dirty="0"/>
                    </a:p>
                  </a:txBody>
                  <a:tcPr/>
                </a:tc>
                <a:tc>
                  <a:txBody>
                    <a:bodyPr/>
                    <a:lstStyle/>
                    <a:p>
                      <a:pPr algn="r"/>
                      <a:r>
                        <a:rPr lang="en-US" sz="2300" dirty="0" smtClean="0"/>
                        <a:t>69.6</a:t>
                      </a:r>
                      <a:endParaRPr lang="en-US" sz="2300" dirty="0"/>
                    </a:p>
                  </a:txBody>
                  <a:tcPr/>
                </a:tc>
                <a:tc>
                  <a:txBody>
                    <a:bodyPr/>
                    <a:lstStyle/>
                    <a:p>
                      <a:pPr algn="r"/>
                      <a:r>
                        <a:rPr lang="en-US" sz="2300" dirty="0" smtClean="0"/>
                        <a:t>84.1</a:t>
                      </a:r>
                      <a:endParaRPr lang="en-US" sz="2300" dirty="0"/>
                    </a:p>
                  </a:txBody>
                  <a:tcPr/>
                </a:tc>
                <a:tc>
                  <a:txBody>
                    <a:bodyPr/>
                    <a:lstStyle/>
                    <a:p>
                      <a:pPr algn="r"/>
                      <a:r>
                        <a:rPr lang="en-US" sz="2300" dirty="0" smtClean="0"/>
                        <a:t>14.5</a:t>
                      </a:r>
                      <a:endParaRPr lang="en-US" sz="2300" dirty="0"/>
                    </a:p>
                  </a:txBody>
                  <a:tcPr/>
                </a:tc>
              </a:tr>
              <a:tr h="580628">
                <a:tc>
                  <a:txBody>
                    <a:bodyPr/>
                    <a:lstStyle/>
                    <a:p>
                      <a:r>
                        <a:rPr lang="en-US" sz="2300" dirty="0" smtClean="0"/>
                        <a:t>Supplies &amp; Equipment</a:t>
                      </a:r>
                      <a:endParaRPr lang="en-US" sz="2300" dirty="0"/>
                    </a:p>
                  </a:txBody>
                  <a:tcPr/>
                </a:tc>
                <a:tc>
                  <a:txBody>
                    <a:bodyPr/>
                    <a:lstStyle/>
                    <a:p>
                      <a:pPr algn="r"/>
                      <a:r>
                        <a:rPr lang="en-US" sz="2300" dirty="0" smtClean="0"/>
                        <a:t>9.1</a:t>
                      </a:r>
                      <a:endParaRPr lang="en-US" sz="2300" dirty="0"/>
                    </a:p>
                  </a:txBody>
                  <a:tcPr/>
                </a:tc>
                <a:tc>
                  <a:txBody>
                    <a:bodyPr/>
                    <a:lstStyle/>
                    <a:p>
                      <a:pPr algn="r"/>
                      <a:r>
                        <a:rPr lang="en-US" sz="2300" dirty="0" smtClean="0"/>
                        <a:t>11.0</a:t>
                      </a:r>
                      <a:endParaRPr lang="en-US" sz="2300" dirty="0"/>
                    </a:p>
                  </a:txBody>
                  <a:tcPr/>
                </a:tc>
                <a:tc>
                  <a:txBody>
                    <a:bodyPr/>
                    <a:lstStyle/>
                    <a:p>
                      <a:pPr algn="r"/>
                      <a:r>
                        <a:rPr lang="en-US" sz="2300" dirty="0" smtClean="0"/>
                        <a:t>1.9</a:t>
                      </a:r>
                      <a:endParaRPr lang="en-US" sz="2300" dirty="0"/>
                    </a:p>
                  </a:txBody>
                  <a:tcPr/>
                </a:tc>
              </a:tr>
              <a:tr h="580628">
                <a:tc>
                  <a:txBody>
                    <a:bodyPr/>
                    <a:lstStyle/>
                    <a:p>
                      <a:r>
                        <a:rPr lang="en-US" sz="2300" dirty="0" smtClean="0"/>
                        <a:t>Debt &amp;</a:t>
                      </a:r>
                      <a:r>
                        <a:rPr lang="en-US" sz="2300" baseline="0" dirty="0" smtClean="0"/>
                        <a:t> Other</a:t>
                      </a:r>
                      <a:endParaRPr lang="en-US" sz="2300" dirty="0"/>
                    </a:p>
                  </a:txBody>
                  <a:tcPr/>
                </a:tc>
                <a:tc>
                  <a:txBody>
                    <a:bodyPr/>
                    <a:lstStyle/>
                    <a:p>
                      <a:pPr algn="r"/>
                      <a:r>
                        <a:rPr lang="en-US" sz="2300" u="sng" dirty="0" smtClean="0"/>
                        <a:t>26.8</a:t>
                      </a:r>
                      <a:endParaRPr lang="en-US" sz="2300" u="sng" dirty="0"/>
                    </a:p>
                  </a:txBody>
                  <a:tcPr/>
                </a:tc>
                <a:tc>
                  <a:txBody>
                    <a:bodyPr/>
                    <a:lstStyle/>
                    <a:p>
                      <a:pPr algn="r"/>
                      <a:r>
                        <a:rPr lang="en-US" sz="2300" u="sng" dirty="0" smtClean="0"/>
                        <a:t>20.5</a:t>
                      </a:r>
                      <a:endParaRPr lang="en-US" sz="2300" u="sng" dirty="0"/>
                    </a:p>
                  </a:txBody>
                  <a:tcPr/>
                </a:tc>
                <a:tc>
                  <a:txBody>
                    <a:bodyPr/>
                    <a:lstStyle/>
                    <a:p>
                      <a:pPr algn="r"/>
                      <a:r>
                        <a:rPr lang="en-US" sz="2300" u="sng" dirty="0" smtClean="0"/>
                        <a:t>(6.3)</a:t>
                      </a:r>
                      <a:endParaRPr lang="en-US" sz="2300" u="sng" dirty="0"/>
                    </a:p>
                  </a:txBody>
                  <a:tcPr/>
                </a:tc>
              </a:tr>
              <a:tr h="580628">
                <a:tc>
                  <a:txBody>
                    <a:bodyPr/>
                    <a:lstStyle/>
                    <a:p>
                      <a:pPr algn="ctr"/>
                      <a:r>
                        <a:rPr lang="en-US" sz="2300" dirty="0" smtClean="0"/>
                        <a:t>Total</a:t>
                      </a:r>
                      <a:endParaRPr lang="en-US" sz="2300" b="1" dirty="0"/>
                    </a:p>
                  </a:txBody>
                  <a:tcPr/>
                </a:tc>
                <a:tc>
                  <a:txBody>
                    <a:bodyPr/>
                    <a:lstStyle/>
                    <a:p>
                      <a:pPr algn="r"/>
                      <a:r>
                        <a:rPr lang="en-US" sz="2300" b="1" dirty="0" smtClean="0"/>
                        <a:t>$ 375.3</a:t>
                      </a:r>
                      <a:endParaRPr lang="en-US" sz="2300" b="1" dirty="0"/>
                    </a:p>
                  </a:txBody>
                  <a:tcPr/>
                </a:tc>
                <a:tc>
                  <a:txBody>
                    <a:bodyPr/>
                    <a:lstStyle/>
                    <a:p>
                      <a:pPr algn="r"/>
                      <a:r>
                        <a:rPr lang="en-US" sz="2300" b="1" dirty="0" smtClean="0"/>
                        <a:t>$ 392.7</a:t>
                      </a:r>
                      <a:endParaRPr lang="en-US" sz="2300" b="1" dirty="0"/>
                    </a:p>
                  </a:txBody>
                  <a:tcPr/>
                </a:tc>
                <a:tc>
                  <a:txBody>
                    <a:bodyPr/>
                    <a:lstStyle/>
                    <a:p>
                      <a:pPr algn="r"/>
                      <a:r>
                        <a:rPr lang="en-US" sz="2300" b="1" dirty="0" smtClean="0"/>
                        <a:t>$ 17.4</a:t>
                      </a:r>
                      <a:r>
                        <a:rPr lang="en-US" sz="2300" b="1" baseline="0" dirty="0" smtClean="0"/>
                        <a:t> </a:t>
                      </a:r>
                      <a:endParaRPr lang="en-US" sz="2300" b="1" dirty="0"/>
                    </a:p>
                  </a:txBody>
                  <a:tcPr/>
                </a:tc>
              </a:tr>
            </a:tbl>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17</a:t>
            </a:fld>
            <a:endParaRPr lang="en-US" dirty="0">
              <a:solidFill>
                <a:srgbClr val="D0BE40">
                  <a:shade val="75000"/>
                </a:srgbClr>
              </a:solidFill>
            </a:endParaRPr>
          </a:p>
        </p:txBody>
      </p:sp>
      <p:sp>
        <p:nvSpPr>
          <p:cNvPr id="6" name="TextBox 5"/>
          <p:cNvSpPr txBox="1"/>
          <p:nvPr/>
        </p:nvSpPr>
        <p:spPr>
          <a:xfrm>
            <a:off x="4648200" y="6350913"/>
            <a:ext cx="4191000" cy="430887"/>
          </a:xfrm>
          <a:prstGeom prst="rect">
            <a:avLst/>
          </a:prstGeom>
          <a:noFill/>
        </p:spPr>
        <p:txBody>
          <a:bodyPr wrap="square" rtlCol="0">
            <a:spAutoFit/>
          </a:bodyPr>
          <a:lstStyle/>
          <a:p>
            <a:pPr algn="r"/>
            <a:r>
              <a:rPr lang="en-US" sz="2200" dirty="0" smtClean="0">
                <a:latin typeface="+mj-lt"/>
              </a:rPr>
              <a:t> Increase of 4.6%</a:t>
            </a:r>
            <a:endParaRPr lang="en-US" sz="2200" dirty="0">
              <a:latin typeface="+mj-lt"/>
            </a:endParaRPr>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77717"/>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3741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228600"/>
            <a:ext cx="8686800" cy="758825"/>
          </a:xfrm>
        </p:spPr>
        <p:txBody>
          <a:bodyPr/>
          <a:lstStyle/>
          <a:p>
            <a:r>
              <a:rPr lang="en-US" dirty="0" smtClean="0"/>
              <a:t>Closing the Gap</a:t>
            </a:r>
            <a:endParaRPr lang="en-US"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999802570"/>
              </p:ext>
            </p:extLst>
          </p:nvPr>
        </p:nvGraphicFramePr>
        <p:xfrm>
          <a:off x="533400" y="1828800"/>
          <a:ext cx="8077200" cy="4271716"/>
        </p:xfrm>
        <a:graphic>
          <a:graphicData uri="http://schemas.openxmlformats.org/drawingml/2006/table">
            <a:tbl>
              <a:tblPr firstRow="1" bandRow="1">
                <a:tableStyleId>{5C22544A-7EE6-4342-B048-85BDC9FD1C3A}</a:tableStyleId>
              </a:tblPr>
              <a:tblGrid>
                <a:gridCol w="4553962"/>
                <a:gridCol w="3523238"/>
              </a:tblGrid>
              <a:tr h="968021">
                <a:tc gridSpan="2">
                  <a:txBody>
                    <a:bodyPr/>
                    <a:lstStyle/>
                    <a:p>
                      <a:pPr algn="ctr"/>
                      <a:r>
                        <a:rPr lang="en-US" sz="2400" dirty="0" smtClean="0"/>
                        <a:t>2015-16 Adopted Budget</a:t>
                      </a:r>
                    </a:p>
                    <a:p>
                      <a:pPr algn="ctr"/>
                      <a:r>
                        <a:rPr lang="en-US" dirty="0" smtClean="0"/>
                        <a:t>$ in Millions</a:t>
                      </a:r>
                      <a:endParaRPr lang="en-US" dirty="0"/>
                    </a:p>
                  </a:txBody>
                  <a:tcPr/>
                </a:tc>
                <a:tc hMerge="1">
                  <a:txBody>
                    <a:bodyPr/>
                    <a:lstStyle/>
                    <a:p>
                      <a:endParaRPr lang="en-US" dirty="0"/>
                    </a:p>
                  </a:txBody>
                  <a:tcPr/>
                </a:tc>
              </a:tr>
              <a:tr h="553156">
                <a:tc>
                  <a:txBody>
                    <a:bodyPr/>
                    <a:lstStyle/>
                    <a:p>
                      <a:r>
                        <a:rPr lang="en-US" sz="2400" dirty="0" smtClean="0"/>
                        <a:t>Revenue</a:t>
                      </a:r>
                    </a:p>
                  </a:txBody>
                  <a:tcPr/>
                </a:tc>
                <a:tc>
                  <a:txBody>
                    <a:bodyPr/>
                    <a:lstStyle/>
                    <a:p>
                      <a:pPr algn="r"/>
                      <a:r>
                        <a:rPr lang="en-US" sz="2400" dirty="0" smtClean="0"/>
                        <a:t>$367.7</a:t>
                      </a:r>
                      <a:endParaRPr lang="en-US" sz="2400" dirty="0"/>
                    </a:p>
                  </a:txBody>
                  <a:tcPr/>
                </a:tc>
              </a:tr>
              <a:tr h="553156">
                <a:tc>
                  <a:txBody>
                    <a:bodyPr/>
                    <a:lstStyle/>
                    <a:p>
                      <a:r>
                        <a:rPr lang="en-US" sz="2400" dirty="0" smtClean="0"/>
                        <a:t>Expense</a:t>
                      </a:r>
                      <a:endParaRPr lang="en-US" sz="2400" dirty="0"/>
                    </a:p>
                  </a:txBody>
                  <a:tcPr/>
                </a:tc>
                <a:tc>
                  <a:txBody>
                    <a:bodyPr/>
                    <a:lstStyle/>
                    <a:p>
                      <a:pPr algn="r"/>
                      <a:r>
                        <a:rPr lang="en-US" sz="2400" dirty="0" smtClean="0"/>
                        <a:t>$392.7</a:t>
                      </a:r>
                      <a:endParaRPr lang="en-US" sz="2400" dirty="0"/>
                    </a:p>
                  </a:txBody>
                  <a:tcPr/>
                </a:tc>
              </a:tr>
              <a:tr h="821267">
                <a:tc>
                  <a:txBody>
                    <a:bodyPr/>
                    <a:lstStyle/>
                    <a:p>
                      <a:r>
                        <a:rPr lang="en-US" sz="2400" b="1" dirty="0" smtClean="0"/>
                        <a:t>GAP</a:t>
                      </a:r>
                      <a:endParaRPr lang="en-US" sz="2400" b="1" dirty="0"/>
                    </a:p>
                  </a:txBody>
                  <a:tcPr anchor="ctr"/>
                </a:tc>
                <a:tc>
                  <a:txBody>
                    <a:bodyPr/>
                    <a:lstStyle/>
                    <a:p>
                      <a:pPr algn="r"/>
                      <a:r>
                        <a:rPr lang="en-US" sz="2400" b="1" dirty="0" smtClean="0"/>
                        <a:t>$25.0</a:t>
                      </a:r>
                      <a:endParaRPr lang="en-US" sz="2400" b="1" dirty="0"/>
                    </a:p>
                  </a:txBody>
                  <a:tcPr anchor="ctr"/>
                </a:tc>
              </a:tr>
              <a:tr h="553156">
                <a:tc>
                  <a:txBody>
                    <a:bodyPr/>
                    <a:lstStyle/>
                    <a:p>
                      <a:r>
                        <a:rPr lang="en-US" sz="2400" dirty="0" smtClean="0"/>
                        <a:t>Fund Balance Used</a:t>
                      </a:r>
                      <a:endParaRPr lang="en-US" sz="2400" dirty="0"/>
                    </a:p>
                  </a:txBody>
                  <a:tcPr/>
                </a:tc>
                <a:tc>
                  <a:txBody>
                    <a:bodyPr/>
                    <a:lstStyle/>
                    <a:p>
                      <a:pPr algn="r"/>
                      <a:r>
                        <a:rPr lang="en-US" sz="2400" dirty="0" smtClean="0"/>
                        <a:t>$25.0</a:t>
                      </a:r>
                      <a:endParaRPr lang="en-US" sz="2400" dirty="0"/>
                    </a:p>
                  </a:txBody>
                  <a:tcPr/>
                </a:tc>
              </a:tr>
              <a:tr h="553156">
                <a:tc>
                  <a:txBody>
                    <a:bodyPr/>
                    <a:lstStyle/>
                    <a:p>
                      <a:r>
                        <a:rPr lang="en-US" sz="2400" dirty="0" smtClean="0"/>
                        <a:t>Fund Balance</a:t>
                      </a:r>
                      <a:r>
                        <a:rPr lang="en-US" sz="2400" baseline="0" dirty="0" smtClean="0"/>
                        <a:t> Projection June 2016</a:t>
                      </a:r>
                      <a:endParaRPr lang="en-US" sz="2400" dirty="0"/>
                    </a:p>
                  </a:txBody>
                  <a:tcPr/>
                </a:tc>
                <a:tc>
                  <a:txBody>
                    <a:bodyPr/>
                    <a:lstStyle/>
                    <a:p>
                      <a:pPr algn="r"/>
                      <a:r>
                        <a:rPr lang="en-US" sz="2400" dirty="0" smtClean="0"/>
                        <a:t>$16.0</a:t>
                      </a:r>
                      <a:endParaRPr lang="en-US" sz="2400" dirty="0"/>
                    </a:p>
                  </a:txBody>
                  <a:tcPr/>
                </a:tc>
              </a:tr>
            </a:tbl>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18</a:t>
            </a:fld>
            <a:endParaRPr lang="en-US" dirty="0">
              <a:solidFill>
                <a:srgbClr val="D0BE40">
                  <a:shade val="75000"/>
                </a:srgb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77717"/>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69456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Legislative Discretionary Funds</a:t>
            </a:r>
            <a:endParaRPr lang="en-US" dirty="0"/>
          </a:p>
        </p:txBody>
      </p:sp>
      <p:sp>
        <p:nvSpPr>
          <p:cNvPr id="3" name="Content Placeholder 2"/>
          <p:cNvSpPr>
            <a:spLocks noGrp="1"/>
          </p:cNvSpPr>
          <p:nvPr>
            <p:ph sz="quarter" idx="1"/>
          </p:nvPr>
        </p:nvSpPr>
        <p:spPr>
          <a:xfrm>
            <a:off x="304800" y="1527048"/>
            <a:ext cx="8686800" cy="4572000"/>
          </a:xfrm>
        </p:spPr>
        <p:txBody>
          <a:bodyPr/>
          <a:lstStyle/>
          <a:p>
            <a:pPr marL="0" indent="0" algn="ctr">
              <a:buNone/>
            </a:pPr>
            <a:r>
              <a:rPr lang="en-US" b="1" dirty="0" smtClean="0">
                <a:solidFill>
                  <a:schemeClr val="accent5">
                    <a:lumMod val="75000"/>
                  </a:schemeClr>
                </a:solidFill>
              </a:rPr>
              <a:t>Senate $40.5 million &amp; Assembly $14.35 million</a:t>
            </a:r>
          </a:p>
          <a:p>
            <a:pPr marL="0" indent="0" algn="ctr">
              <a:buNone/>
            </a:pPr>
            <a:endParaRPr lang="en-US" dirty="0" smtClean="0">
              <a:solidFill>
                <a:schemeClr val="accent5">
                  <a:lumMod val="75000"/>
                </a:schemeClr>
              </a:solidFill>
            </a:endParaRPr>
          </a:p>
          <a:p>
            <a:pPr marL="0" indent="0" algn="ctr">
              <a:buNone/>
            </a:pPr>
            <a:r>
              <a:rPr lang="en-US" b="1" i="1" dirty="0" smtClean="0"/>
              <a:t>Syracuse City School District Ask:</a:t>
            </a:r>
          </a:p>
          <a:p>
            <a:pPr marL="514350" indent="-514350">
              <a:lnSpc>
                <a:spcPct val="150000"/>
              </a:lnSpc>
              <a:buFont typeface="+mj-lt"/>
              <a:buAutoNum type="arabicPeriod"/>
            </a:pPr>
            <a:r>
              <a:rPr lang="en-US" dirty="0" smtClean="0"/>
              <a:t>$2.0 m Alternative Education High School </a:t>
            </a:r>
          </a:p>
          <a:p>
            <a:pPr marL="514350" indent="-514350">
              <a:lnSpc>
                <a:spcPct val="150000"/>
              </a:lnSpc>
              <a:buFont typeface="+mj-lt"/>
              <a:buAutoNum type="arabicPeriod"/>
            </a:pPr>
            <a:r>
              <a:rPr lang="en-US" dirty="0" smtClean="0"/>
              <a:t>$3.0 m Career &amp; Technical Education support</a:t>
            </a:r>
          </a:p>
          <a:p>
            <a:pPr marL="514350" indent="-514350">
              <a:lnSpc>
                <a:spcPct val="150000"/>
              </a:lnSpc>
              <a:buFont typeface="+mj-lt"/>
              <a:buAutoNum type="arabicPeriod"/>
            </a:pPr>
            <a:r>
              <a:rPr lang="en-US" dirty="0" smtClean="0"/>
              <a:t>$1.2  m School Health </a:t>
            </a:r>
          </a:p>
          <a:p>
            <a:pPr marL="514350" indent="-514350">
              <a:lnSpc>
                <a:spcPct val="150000"/>
              </a:lnSpc>
              <a:buFont typeface="+mj-lt"/>
              <a:buAutoNum type="arabicPeriod"/>
            </a:pPr>
            <a:r>
              <a:rPr lang="en-US" dirty="0" smtClean="0"/>
              <a:t>$1.5 m English Language Learners</a:t>
            </a:r>
            <a:endParaRPr lang="en-US" dirty="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19</a:t>
            </a:fld>
            <a:endParaRPr lang="en-US" dirty="0">
              <a:solidFill>
                <a:srgbClr val="D0BE40">
                  <a:shade val="75000"/>
                </a:srgbClr>
              </a:solidFill>
            </a:endParaRPr>
          </a:p>
        </p:txBody>
      </p:sp>
      <p:cxnSp>
        <p:nvCxnSpPr>
          <p:cNvPr id="8" name="Straight Connector 7"/>
          <p:cNvCxnSpPr/>
          <p:nvPr/>
        </p:nvCxnSpPr>
        <p:spPr>
          <a:xfrm>
            <a:off x="533400" y="2209800"/>
            <a:ext cx="8001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673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449" y="228600"/>
            <a:ext cx="7532576" cy="758825"/>
          </a:xfrm>
        </p:spPr>
        <p:txBody>
          <a:bodyPr/>
          <a:lstStyle/>
          <a:p>
            <a:r>
              <a:rPr lang="en-US" dirty="0" smtClean="0"/>
              <a:t>Legislative State Aid Highlights</a:t>
            </a:r>
            <a:endParaRPr lang="en-US" dirty="0"/>
          </a:p>
        </p:txBody>
      </p:sp>
      <p:sp>
        <p:nvSpPr>
          <p:cNvPr id="3" name="Content Placeholder 2"/>
          <p:cNvSpPr>
            <a:spLocks noGrp="1"/>
          </p:cNvSpPr>
          <p:nvPr>
            <p:ph sz="quarter" idx="1"/>
          </p:nvPr>
        </p:nvSpPr>
        <p:spPr>
          <a:xfrm>
            <a:off x="228600" y="1524000"/>
            <a:ext cx="8686800" cy="4572000"/>
          </a:xfrm>
        </p:spPr>
        <p:txBody>
          <a:bodyPr/>
          <a:lstStyle/>
          <a:p>
            <a:r>
              <a:rPr lang="en-US" sz="2100" b="1" dirty="0"/>
              <a:t>Transformation Grants for Persistently Failing </a:t>
            </a:r>
            <a:r>
              <a:rPr lang="en-US" sz="2100" b="1" dirty="0" smtClean="0"/>
              <a:t>Schools</a:t>
            </a:r>
            <a:r>
              <a:rPr lang="en-US" sz="2100" dirty="0" smtClean="0"/>
              <a:t>:  </a:t>
            </a:r>
            <a:r>
              <a:rPr lang="en-US" sz="2100" dirty="0"/>
              <a:t>$75 million is provided for a two- year grant program for school districts containing a school or schools designated as persistently </a:t>
            </a:r>
            <a:r>
              <a:rPr lang="en-US" sz="2100" dirty="0" smtClean="0"/>
              <a:t>failing</a:t>
            </a:r>
          </a:p>
          <a:p>
            <a:pPr marL="0" indent="0">
              <a:buNone/>
            </a:pPr>
            <a:endParaRPr lang="en-US" sz="800" dirty="0"/>
          </a:p>
          <a:p>
            <a:r>
              <a:rPr lang="en-US" sz="2100" b="1" dirty="0"/>
              <a:t>Prekindergarten Program for Three and Four Year </a:t>
            </a:r>
            <a:r>
              <a:rPr lang="en-US" sz="2100" b="1" dirty="0" smtClean="0"/>
              <a:t>Olds:  </a:t>
            </a:r>
            <a:r>
              <a:rPr lang="en-US" sz="2100" dirty="0"/>
              <a:t>$30 million is provided for new full and half day slots for three and four year old high need </a:t>
            </a:r>
            <a:r>
              <a:rPr lang="en-US" sz="2100" dirty="0" smtClean="0"/>
              <a:t>pupils</a:t>
            </a:r>
          </a:p>
          <a:p>
            <a:pPr marL="0" indent="0">
              <a:buNone/>
            </a:pPr>
            <a:endParaRPr lang="en-US" sz="800" dirty="0"/>
          </a:p>
          <a:p>
            <a:r>
              <a:rPr lang="en-US" sz="2100" b="1" dirty="0"/>
              <a:t>School District Teacher Residency Program for Professional </a:t>
            </a:r>
            <a:r>
              <a:rPr lang="en-US" sz="2100" b="1" dirty="0" smtClean="0"/>
              <a:t>Development:  </a:t>
            </a:r>
            <a:r>
              <a:rPr lang="en-US" sz="2100" dirty="0"/>
              <a:t>$3 million in funding </a:t>
            </a:r>
            <a:r>
              <a:rPr lang="en-US" sz="2100" dirty="0" smtClean="0"/>
              <a:t>for professional </a:t>
            </a:r>
            <a:r>
              <a:rPr lang="en-US" sz="2100" dirty="0"/>
              <a:t>development to be managed by a </a:t>
            </a:r>
            <a:r>
              <a:rPr lang="en-US" sz="2100" dirty="0" smtClean="0"/>
              <a:t>nonprofit</a:t>
            </a:r>
          </a:p>
          <a:p>
            <a:pPr marL="0" indent="0">
              <a:buNone/>
            </a:pPr>
            <a:endParaRPr lang="en-US" sz="800" dirty="0"/>
          </a:p>
          <a:p>
            <a:r>
              <a:rPr lang="en-US" sz="2100" b="1" dirty="0"/>
              <a:t>Masters-in-Education Teacher Incentive Scholarship Program </a:t>
            </a:r>
            <a:r>
              <a:rPr lang="en-US" sz="2100" b="1" dirty="0" smtClean="0"/>
              <a:t>:  </a:t>
            </a:r>
            <a:r>
              <a:rPr lang="en-US" sz="2100" dirty="0"/>
              <a:t>$3 million is provided for stipends for teachers working toward a master’s degree in </a:t>
            </a:r>
            <a:r>
              <a:rPr lang="en-US" sz="2100" dirty="0" smtClean="0"/>
              <a:t>education</a:t>
            </a:r>
            <a:endParaRPr lang="en-US" sz="2100" dirty="0"/>
          </a:p>
          <a:p>
            <a:endParaRPr lang="en-US" sz="2200" dirty="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2</a:t>
            </a:fld>
            <a:endParaRPr lang="en-US" dirty="0">
              <a:solidFill>
                <a:srgbClr val="D0BE40">
                  <a:shade val="75000"/>
                </a:srgb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891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Appreciation</a:t>
            </a:r>
            <a:endParaRPr lang="en-US" dirty="0"/>
          </a:p>
        </p:txBody>
      </p:sp>
      <p:sp>
        <p:nvSpPr>
          <p:cNvPr id="3" name="Content Placeholder 2"/>
          <p:cNvSpPr>
            <a:spLocks noGrp="1"/>
          </p:cNvSpPr>
          <p:nvPr>
            <p:ph sz="quarter" idx="1"/>
          </p:nvPr>
        </p:nvSpPr>
        <p:spPr>
          <a:xfrm>
            <a:off x="304800" y="1905000"/>
            <a:ext cx="8503920" cy="3581400"/>
          </a:xfrm>
        </p:spPr>
        <p:txBody>
          <a:bodyPr/>
          <a:lstStyle/>
          <a:p>
            <a:pPr marL="0" indent="0" algn="ctr">
              <a:buNone/>
            </a:pPr>
            <a:r>
              <a:rPr lang="en-US" i="1" dirty="0" smtClean="0"/>
              <a:t>Thank you to the many who advocated </a:t>
            </a:r>
          </a:p>
          <a:p>
            <a:pPr marL="0" indent="0" algn="ctr">
              <a:buNone/>
            </a:pPr>
            <a:r>
              <a:rPr lang="en-US" i="1" dirty="0" smtClean="0"/>
              <a:t>on behalf of the 21,000 students of the</a:t>
            </a:r>
          </a:p>
          <a:p>
            <a:pPr marL="0" indent="0" algn="ctr">
              <a:buNone/>
            </a:pPr>
            <a:r>
              <a:rPr lang="en-US" i="1" dirty="0" smtClean="0"/>
              <a:t> Syracuse City School District!</a:t>
            </a:r>
          </a:p>
          <a:p>
            <a:pPr lvl="3"/>
            <a:endParaRPr lang="en-US" i="1" dirty="0"/>
          </a:p>
          <a:p>
            <a:pPr marL="44450" indent="0" algn="ctr">
              <a:buNone/>
            </a:pPr>
            <a:r>
              <a:rPr lang="en-US" b="1" i="1" dirty="0">
                <a:solidFill>
                  <a:schemeClr val="accent1"/>
                </a:solidFill>
              </a:rPr>
              <a:t>Thank you to </a:t>
            </a:r>
            <a:r>
              <a:rPr lang="en-US" b="1" i="1" dirty="0" smtClean="0">
                <a:solidFill>
                  <a:schemeClr val="accent1"/>
                </a:solidFill>
              </a:rPr>
              <a:t>Senators DeFrancisco &amp; Valesky and Assemblymen Magnarelli &amp; Roberts</a:t>
            </a:r>
            <a:endParaRPr lang="en-US" b="1" i="1" dirty="0">
              <a:solidFill>
                <a:schemeClr val="accent1"/>
              </a:solidFill>
            </a:endParaRPr>
          </a:p>
          <a:p>
            <a:pPr marL="868363" lvl="3" indent="0">
              <a:buNone/>
            </a:pPr>
            <a:endParaRPr lang="en-US" i="1" dirty="0" smtClean="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20</a:t>
            </a:fld>
            <a:endParaRPr lang="en-US" dirty="0">
              <a:solidFill>
                <a:srgbClr val="D0BE40">
                  <a:shade val="75000"/>
                </a:srgb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957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199" y="228600"/>
            <a:ext cx="7616825" cy="758825"/>
          </a:xfrm>
        </p:spPr>
        <p:txBody>
          <a:bodyPr/>
          <a:lstStyle/>
          <a:p>
            <a:r>
              <a:rPr lang="en-US" dirty="0" smtClean="0"/>
              <a:t>Legislative State Aid Highlights</a:t>
            </a:r>
            <a:endParaRPr lang="en-US" dirty="0"/>
          </a:p>
        </p:txBody>
      </p:sp>
      <p:sp>
        <p:nvSpPr>
          <p:cNvPr id="3" name="Content Placeholder 2"/>
          <p:cNvSpPr>
            <a:spLocks noGrp="1"/>
          </p:cNvSpPr>
          <p:nvPr>
            <p:ph sz="quarter" idx="1"/>
          </p:nvPr>
        </p:nvSpPr>
        <p:spPr>
          <a:xfrm>
            <a:off x="301752" y="1527048"/>
            <a:ext cx="8613648" cy="4797552"/>
          </a:xfrm>
        </p:spPr>
        <p:txBody>
          <a:bodyPr/>
          <a:lstStyle/>
          <a:p>
            <a:r>
              <a:rPr lang="en-US" sz="2100" b="1" dirty="0" smtClean="0"/>
              <a:t>General Support for Public Schools</a:t>
            </a:r>
          </a:p>
          <a:p>
            <a:pPr lvl="1"/>
            <a:r>
              <a:rPr lang="en-US" sz="2100" dirty="0" smtClean="0"/>
              <a:t>$1.3 billion dollar increase over the current year, which is $237 million more than the Governor’s Executive Budget</a:t>
            </a:r>
          </a:p>
          <a:p>
            <a:r>
              <a:rPr lang="en-US" sz="2100" b="1" dirty="0"/>
              <a:t>Foundation </a:t>
            </a:r>
            <a:r>
              <a:rPr lang="en-US" sz="2100" b="1" dirty="0" smtClean="0"/>
              <a:t>Aid </a:t>
            </a:r>
          </a:p>
          <a:p>
            <a:pPr lvl="1"/>
            <a:r>
              <a:rPr lang="en-US" sz="2100" dirty="0" smtClean="0"/>
              <a:t>Increase of $430 million (from </a:t>
            </a:r>
            <a:r>
              <a:rPr lang="en-US" sz="2100" dirty="0"/>
              <a:t>$15.43 billion to $15.86 </a:t>
            </a:r>
            <a:r>
              <a:rPr lang="en-US" sz="2100" dirty="0" smtClean="0"/>
              <a:t>billion)</a:t>
            </a:r>
          </a:p>
          <a:p>
            <a:r>
              <a:rPr lang="en-US" sz="2100" b="1" dirty="0" smtClean="0"/>
              <a:t>Gap Elimination Adjustment (GEA)</a:t>
            </a:r>
          </a:p>
          <a:p>
            <a:pPr lvl="1"/>
            <a:r>
              <a:rPr lang="en-US" sz="2100" dirty="0" smtClean="0"/>
              <a:t>GEA decrease of $606.4 million (from -$1.04 billion to -$433.6 million)</a:t>
            </a:r>
          </a:p>
          <a:p>
            <a:r>
              <a:rPr lang="en-US" sz="2100" b="1" dirty="0"/>
              <a:t>Syracuse Say Yes to Education Program</a:t>
            </a:r>
            <a:r>
              <a:rPr lang="en-US" sz="2100" dirty="0"/>
              <a:t>:  Maintained at $350,000 for educational services and expenses of the Syracuse City School District for the Say Yes to Education Program</a:t>
            </a:r>
          </a:p>
          <a:p>
            <a:r>
              <a:rPr lang="en-US" sz="2100" dirty="0"/>
              <a:t>$2.0 million to continue our partnership with </a:t>
            </a:r>
            <a:r>
              <a:rPr lang="en-US" sz="2100" b="1" dirty="0"/>
              <a:t>Onondaga County </a:t>
            </a:r>
            <a:r>
              <a:rPr lang="en-US" sz="2100" dirty="0"/>
              <a:t>to provide additional behavioral support in our schools</a:t>
            </a:r>
          </a:p>
          <a:p>
            <a:pPr lvl="1"/>
            <a:endParaRPr lang="en-US" sz="2000" dirty="0" smtClean="0"/>
          </a:p>
          <a:p>
            <a:pPr marL="274638" lvl="1" indent="0">
              <a:buNone/>
            </a:pPr>
            <a:endParaRPr lang="en-US" sz="2000" dirty="0" smtClean="0"/>
          </a:p>
          <a:p>
            <a:pPr lvl="1"/>
            <a:endParaRPr lang="en-US" sz="2000" dirty="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3</a:t>
            </a:fld>
            <a:endParaRPr lang="en-US" dirty="0">
              <a:solidFill>
                <a:srgbClr val="D0BE40">
                  <a:shade val="75000"/>
                </a:srgb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5931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449" y="228600"/>
            <a:ext cx="7532576" cy="758825"/>
          </a:xfrm>
        </p:spPr>
        <p:txBody>
          <a:bodyPr/>
          <a:lstStyle/>
          <a:p>
            <a:r>
              <a:rPr lang="en-US" dirty="0" smtClean="0"/>
              <a:t>State Aid Proposal History</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699723125"/>
              </p:ext>
            </p:extLst>
          </p:nvPr>
        </p:nvGraphicFramePr>
        <p:xfrm>
          <a:off x="301625" y="1527175"/>
          <a:ext cx="8504238"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4</a:t>
            </a:fld>
            <a:endParaRPr lang="en-US" dirty="0">
              <a:solidFill>
                <a:srgbClr val="D0BE40">
                  <a:shade val="75000"/>
                </a:srgbClr>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0116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077200" cy="758825"/>
          </a:xfrm>
        </p:spPr>
        <p:txBody>
          <a:bodyPr/>
          <a:lstStyle/>
          <a:p>
            <a:r>
              <a:rPr lang="en-US" sz="3200" b="1" dirty="0" smtClean="0"/>
              <a:t>Syracuse’s State Aid Forecast</a:t>
            </a:r>
            <a:endParaRPr lang="en-US" sz="3200" b="1" dirty="0"/>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5</a:t>
            </a:fld>
            <a:endParaRPr lang="en-US" dirty="0">
              <a:solidFill>
                <a:srgbClr val="D0BE40">
                  <a:shade val="75000"/>
                </a:srgbClr>
              </a:solidFill>
            </a:endParaRPr>
          </a:p>
        </p:txBody>
      </p:sp>
      <p:graphicFrame>
        <p:nvGraphicFramePr>
          <p:cNvPr id="5" name="Content Placeholder 7"/>
          <p:cNvGraphicFramePr>
            <a:graphicFrameLocks/>
          </p:cNvGraphicFramePr>
          <p:nvPr>
            <p:extLst>
              <p:ext uri="{D42A27DB-BD31-4B8C-83A1-F6EECF244321}">
                <p14:modId xmlns:p14="http://schemas.microsoft.com/office/powerpoint/2010/main" val="3701857371"/>
              </p:ext>
            </p:extLst>
          </p:nvPr>
        </p:nvGraphicFramePr>
        <p:xfrm>
          <a:off x="304800" y="1600200"/>
          <a:ext cx="8504238"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990600" y="2401332"/>
            <a:ext cx="3352800" cy="369332"/>
          </a:xfrm>
          <a:prstGeom prst="rect">
            <a:avLst/>
          </a:prstGeom>
          <a:solidFill>
            <a:srgbClr val="0070C0"/>
          </a:solidFill>
        </p:spPr>
        <p:txBody>
          <a:bodyPr wrap="square" rtlCol="0">
            <a:spAutoFit/>
          </a:bodyPr>
          <a:lstStyle/>
          <a:p>
            <a:pPr algn="ctr" fontAlgn="base">
              <a:spcBef>
                <a:spcPct val="0"/>
              </a:spcBef>
              <a:spcAft>
                <a:spcPct val="0"/>
              </a:spcAft>
            </a:pPr>
            <a:r>
              <a:rPr lang="en-US" b="1" dirty="0">
                <a:solidFill>
                  <a:prstClr val="white"/>
                </a:solidFill>
                <a:latin typeface="+mj-lt"/>
                <a:cs typeface="Arial" charset="0"/>
              </a:rPr>
              <a:t>Polar Vortex</a:t>
            </a:r>
          </a:p>
        </p:txBody>
      </p:sp>
      <p:sp>
        <p:nvSpPr>
          <p:cNvPr id="6" name="TextBox 5"/>
          <p:cNvSpPr txBox="1"/>
          <p:nvPr/>
        </p:nvSpPr>
        <p:spPr>
          <a:xfrm>
            <a:off x="7239000" y="1219200"/>
            <a:ext cx="1752600" cy="369332"/>
          </a:xfrm>
          <a:prstGeom prst="rect">
            <a:avLst/>
          </a:prstGeom>
          <a:solidFill>
            <a:srgbClr val="0070C0"/>
          </a:solidFill>
        </p:spPr>
        <p:txBody>
          <a:bodyPr wrap="square" rtlCol="0">
            <a:spAutoFit/>
          </a:bodyPr>
          <a:lstStyle/>
          <a:p>
            <a:pPr algn="ctr" fontAlgn="base">
              <a:spcBef>
                <a:spcPct val="0"/>
              </a:spcBef>
              <a:spcAft>
                <a:spcPct val="0"/>
              </a:spcAft>
            </a:pPr>
            <a:r>
              <a:rPr lang="en-US" b="1" dirty="0" smtClean="0">
                <a:solidFill>
                  <a:prstClr val="white"/>
                </a:solidFill>
                <a:latin typeface="+mj-lt"/>
                <a:cs typeface="Arial" charset="0"/>
              </a:rPr>
              <a:t>Spring Thaw</a:t>
            </a:r>
            <a:endParaRPr lang="en-US" b="1" dirty="0">
              <a:solidFill>
                <a:prstClr val="white"/>
              </a:solidFill>
              <a:latin typeface="+mj-lt"/>
              <a:cs typeface="Arial" charset="0"/>
            </a:endParaRP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277717"/>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4419600" y="1828800"/>
            <a:ext cx="2971800" cy="369332"/>
          </a:xfrm>
          <a:prstGeom prst="rect">
            <a:avLst/>
          </a:prstGeom>
          <a:solidFill>
            <a:srgbClr val="0070C0"/>
          </a:solidFill>
        </p:spPr>
        <p:txBody>
          <a:bodyPr wrap="square" rtlCol="0">
            <a:spAutoFit/>
          </a:bodyPr>
          <a:lstStyle/>
          <a:p>
            <a:pPr algn="ctr" fontAlgn="base">
              <a:spcBef>
                <a:spcPct val="0"/>
              </a:spcBef>
              <a:spcAft>
                <a:spcPct val="0"/>
              </a:spcAft>
            </a:pPr>
            <a:r>
              <a:rPr lang="en-US" b="1" dirty="0" smtClean="0">
                <a:solidFill>
                  <a:prstClr val="white"/>
                </a:solidFill>
                <a:latin typeface="+mj-lt"/>
                <a:cs typeface="Arial" charset="0"/>
              </a:rPr>
              <a:t>Wind Chill Advisory</a:t>
            </a:r>
            <a:endParaRPr lang="en-US" b="1" dirty="0">
              <a:solidFill>
                <a:prstClr val="white"/>
              </a:solidFill>
              <a:latin typeface="+mj-lt"/>
              <a:cs typeface="Arial" charset="0"/>
            </a:endParaRPr>
          </a:p>
        </p:txBody>
      </p:sp>
    </p:spTree>
    <p:extLst>
      <p:ext uri="{BB962C8B-B14F-4D97-AF65-F5344CB8AC3E}">
        <p14:creationId xmlns:p14="http://schemas.microsoft.com/office/powerpoint/2010/main" val="31173772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35058"/>
            <a:ext cx="8991600" cy="758825"/>
          </a:xfrm>
        </p:spPr>
        <p:txBody>
          <a:bodyPr/>
          <a:lstStyle/>
          <a:p>
            <a:r>
              <a:rPr lang="en-US" sz="2800" dirty="0" smtClean="0"/>
              <a:t>Syracuse City School District – </a:t>
            </a:r>
            <a:br>
              <a:rPr lang="en-US" sz="2800" dirty="0" smtClean="0"/>
            </a:br>
            <a:r>
              <a:rPr lang="en-US" sz="2800" dirty="0" smtClean="0"/>
              <a:t>Legislative State Aid</a:t>
            </a:r>
            <a:endParaRPr lang="en-US" sz="28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39891188"/>
              </p:ext>
            </p:extLst>
          </p:nvPr>
        </p:nvGraphicFramePr>
        <p:xfrm>
          <a:off x="304800" y="1676401"/>
          <a:ext cx="8504240" cy="4620034"/>
        </p:xfrm>
        <a:graphic>
          <a:graphicData uri="http://schemas.openxmlformats.org/drawingml/2006/table">
            <a:tbl>
              <a:tblPr firstRow="1" bandRow="1">
                <a:tableStyleId>{5C22544A-7EE6-4342-B048-85BDC9FD1C3A}</a:tableStyleId>
              </a:tblPr>
              <a:tblGrid>
                <a:gridCol w="3736975"/>
                <a:gridCol w="1752600"/>
                <a:gridCol w="1676400"/>
                <a:gridCol w="1338265"/>
              </a:tblGrid>
              <a:tr h="782402">
                <a:tc>
                  <a:txBody>
                    <a:bodyPr/>
                    <a:lstStyle/>
                    <a:p>
                      <a:pPr algn="ctr"/>
                      <a:endParaRPr lang="en-US" sz="2000" dirty="0" smtClean="0"/>
                    </a:p>
                    <a:p>
                      <a:pPr algn="ctr"/>
                      <a:r>
                        <a:rPr lang="en-US" sz="2000" dirty="0" smtClean="0"/>
                        <a:t>Source</a:t>
                      </a:r>
                    </a:p>
                    <a:p>
                      <a:pPr algn="ctr"/>
                      <a:r>
                        <a:rPr lang="en-US" sz="1400" dirty="0" smtClean="0"/>
                        <a:t>$ in Millions</a:t>
                      </a:r>
                      <a:endParaRPr lang="en-US" sz="1400" i="1" dirty="0"/>
                    </a:p>
                  </a:txBody>
                  <a:tcPr/>
                </a:tc>
                <a:tc>
                  <a:txBody>
                    <a:bodyPr/>
                    <a:lstStyle/>
                    <a:p>
                      <a:pPr algn="r"/>
                      <a:r>
                        <a:rPr lang="en-US" sz="2000" dirty="0" smtClean="0"/>
                        <a:t>2014-15</a:t>
                      </a:r>
                    </a:p>
                    <a:p>
                      <a:pPr algn="r"/>
                      <a:r>
                        <a:rPr lang="en-US" sz="2000" dirty="0" smtClean="0"/>
                        <a:t> Adopted Budget</a:t>
                      </a:r>
                      <a:endParaRPr lang="en-US" sz="2000" dirty="0"/>
                    </a:p>
                  </a:txBody>
                  <a:tcPr/>
                </a:tc>
                <a:tc>
                  <a:txBody>
                    <a:bodyPr/>
                    <a:lstStyle/>
                    <a:p>
                      <a:pPr algn="r"/>
                      <a:r>
                        <a:rPr lang="en-US" sz="2000" dirty="0" smtClean="0"/>
                        <a:t>2015-16</a:t>
                      </a:r>
                    </a:p>
                    <a:p>
                      <a:pPr algn="r"/>
                      <a:r>
                        <a:rPr lang="en-US" sz="2000" dirty="0" smtClean="0"/>
                        <a:t>Adopted</a:t>
                      </a:r>
                    </a:p>
                    <a:p>
                      <a:pPr algn="r"/>
                      <a:r>
                        <a:rPr lang="en-US" sz="2000" dirty="0" smtClean="0"/>
                        <a:t>Budget</a:t>
                      </a:r>
                      <a:endParaRPr lang="en-US" sz="2000" dirty="0"/>
                    </a:p>
                  </a:txBody>
                  <a:tcPr/>
                </a:tc>
                <a:tc>
                  <a:txBody>
                    <a:bodyPr/>
                    <a:lstStyle/>
                    <a:p>
                      <a:pPr algn="r"/>
                      <a:endParaRPr lang="en-US" sz="2000" dirty="0" smtClean="0"/>
                    </a:p>
                    <a:p>
                      <a:pPr algn="r"/>
                      <a:r>
                        <a:rPr lang="en-US" sz="2000" dirty="0" smtClean="0"/>
                        <a:t>+ / -</a:t>
                      </a:r>
                      <a:endParaRPr lang="en-US" sz="2000" dirty="0"/>
                    </a:p>
                  </a:txBody>
                  <a:tcPr/>
                </a:tc>
              </a:tr>
              <a:tr h="659799">
                <a:tc>
                  <a:txBody>
                    <a:bodyPr/>
                    <a:lstStyle/>
                    <a:p>
                      <a:r>
                        <a:rPr lang="en-US" sz="2300" dirty="0" smtClean="0"/>
                        <a:t>Foundation Aid</a:t>
                      </a:r>
                      <a:endParaRPr lang="en-US" sz="2300" dirty="0"/>
                    </a:p>
                  </a:txBody>
                  <a:tcPr/>
                </a:tc>
                <a:tc>
                  <a:txBody>
                    <a:bodyPr/>
                    <a:lstStyle/>
                    <a:p>
                      <a:pPr algn="r"/>
                      <a:r>
                        <a:rPr lang="en-US" sz="2300" dirty="0" smtClean="0"/>
                        <a:t>$227.9</a:t>
                      </a:r>
                      <a:endParaRPr lang="en-US" sz="2300" dirty="0"/>
                    </a:p>
                  </a:txBody>
                  <a:tcPr/>
                </a:tc>
                <a:tc>
                  <a:txBody>
                    <a:bodyPr/>
                    <a:lstStyle/>
                    <a:p>
                      <a:pPr algn="r"/>
                      <a:r>
                        <a:rPr lang="en-US" sz="2300" dirty="0" smtClean="0"/>
                        <a:t>$238.1</a:t>
                      </a:r>
                    </a:p>
                  </a:txBody>
                  <a:tcPr/>
                </a:tc>
                <a:tc>
                  <a:txBody>
                    <a:bodyPr/>
                    <a:lstStyle/>
                    <a:p>
                      <a:pPr algn="r"/>
                      <a:r>
                        <a:rPr lang="en-US" sz="2300" dirty="0" smtClean="0"/>
                        <a:t>$ + 10.2  </a:t>
                      </a:r>
                      <a:endParaRPr lang="en-US" sz="2300" dirty="0"/>
                    </a:p>
                  </a:txBody>
                  <a:tcPr/>
                </a:tc>
              </a:tr>
              <a:tr h="590879">
                <a:tc>
                  <a:txBody>
                    <a:bodyPr/>
                    <a:lstStyle/>
                    <a:p>
                      <a:r>
                        <a:rPr lang="en-US" sz="2300" dirty="0" smtClean="0"/>
                        <a:t>GEA</a:t>
                      </a:r>
                      <a:endParaRPr lang="en-US" sz="2300" dirty="0"/>
                    </a:p>
                  </a:txBody>
                  <a:tcPr/>
                </a:tc>
                <a:tc>
                  <a:txBody>
                    <a:bodyPr/>
                    <a:lstStyle/>
                    <a:p>
                      <a:pPr algn="r"/>
                      <a:r>
                        <a:rPr lang="en-US" sz="2300" dirty="0" smtClean="0"/>
                        <a:t>-2.5</a:t>
                      </a:r>
                      <a:endParaRPr lang="en-US" sz="2300" dirty="0"/>
                    </a:p>
                  </a:txBody>
                  <a:tcPr/>
                </a:tc>
                <a:tc>
                  <a:txBody>
                    <a:bodyPr/>
                    <a:lstStyle/>
                    <a:p>
                      <a:pPr algn="r"/>
                      <a:r>
                        <a:rPr lang="en-US" sz="2300" dirty="0" smtClean="0"/>
                        <a:t>0.0</a:t>
                      </a:r>
                      <a:endParaRPr lang="en-US" sz="2300" dirty="0"/>
                    </a:p>
                  </a:txBody>
                  <a:tcPr/>
                </a:tc>
                <a:tc>
                  <a:txBody>
                    <a:bodyPr/>
                    <a:lstStyle/>
                    <a:p>
                      <a:pPr algn="r"/>
                      <a:r>
                        <a:rPr lang="en-US" sz="2300" dirty="0" smtClean="0"/>
                        <a:t>+</a:t>
                      </a:r>
                      <a:r>
                        <a:rPr lang="en-US" sz="2300" baseline="0" dirty="0" smtClean="0"/>
                        <a:t> 2.5</a:t>
                      </a:r>
                      <a:endParaRPr lang="en-US" sz="2300" dirty="0"/>
                    </a:p>
                  </a:txBody>
                  <a:tcPr/>
                </a:tc>
              </a:tr>
              <a:tr h="590879">
                <a:tc>
                  <a:txBody>
                    <a:bodyPr/>
                    <a:lstStyle/>
                    <a:p>
                      <a:r>
                        <a:rPr lang="en-US" sz="2300" dirty="0" smtClean="0"/>
                        <a:t>All Other Aids</a:t>
                      </a:r>
                      <a:endParaRPr lang="en-US" sz="2300" dirty="0"/>
                    </a:p>
                  </a:txBody>
                  <a:tcPr/>
                </a:tc>
                <a:tc>
                  <a:txBody>
                    <a:bodyPr/>
                    <a:lstStyle/>
                    <a:p>
                      <a:pPr algn="r"/>
                      <a:r>
                        <a:rPr lang="en-US" sz="2300" dirty="0" smtClean="0"/>
                        <a:t>59.2</a:t>
                      </a:r>
                      <a:endParaRPr lang="en-US" sz="2300" dirty="0"/>
                    </a:p>
                  </a:txBody>
                  <a:tcPr/>
                </a:tc>
                <a:tc>
                  <a:txBody>
                    <a:bodyPr/>
                    <a:lstStyle/>
                    <a:p>
                      <a:pPr algn="r"/>
                      <a:r>
                        <a:rPr lang="en-US" sz="2300" dirty="0" smtClean="0"/>
                        <a:t>56.9</a:t>
                      </a:r>
                      <a:endParaRPr lang="en-US" sz="2300" dirty="0"/>
                    </a:p>
                  </a:txBody>
                  <a:tcPr/>
                </a:tc>
                <a:tc>
                  <a:txBody>
                    <a:bodyPr/>
                    <a:lstStyle/>
                    <a:p>
                      <a:pPr algn="r"/>
                      <a:r>
                        <a:rPr lang="en-US" sz="2300" dirty="0" smtClean="0"/>
                        <a:t>- 2.3</a:t>
                      </a:r>
                      <a:endParaRPr lang="en-US" sz="2300" dirty="0"/>
                    </a:p>
                  </a:txBody>
                  <a:tcPr/>
                </a:tc>
              </a:tr>
              <a:tr h="590879">
                <a:tc>
                  <a:txBody>
                    <a:bodyPr/>
                    <a:lstStyle/>
                    <a:p>
                      <a:r>
                        <a:rPr lang="en-US" sz="2300" dirty="0" smtClean="0"/>
                        <a:t>Chapter 1 Accrual</a:t>
                      </a:r>
                      <a:endParaRPr lang="en-US" sz="2300" dirty="0"/>
                    </a:p>
                  </a:txBody>
                  <a:tcPr/>
                </a:tc>
                <a:tc>
                  <a:txBody>
                    <a:bodyPr/>
                    <a:lstStyle/>
                    <a:p>
                      <a:pPr algn="r"/>
                      <a:r>
                        <a:rPr lang="en-US" sz="2300" dirty="0" smtClean="0"/>
                        <a:t>3.0</a:t>
                      </a:r>
                      <a:endParaRPr lang="en-US" sz="2300" dirty="0"/>
                    </a:p>
                  </a:txBody>
                  <a:tcPr/>
                </a:tc>
                <a:tc>
                  <a:txBody>
                    <a:bodyPr/>
                    <a:lstStyle/>
                    <a:p>
                      <a:pPr algn="r"/>
                      <a:r>
                        <a:rPr lang="en-US" sz="2300" dirty="0" smtClean="0"/>
                        <a:t>0.0</a:t>
                      </a:r>
                      <a:endParaRPr lang="en-US" sz="2300" dirty="0"/>
                    </a:p>
                  </a:txBody>
                  <a:tcPr/>
                </a:tc>
                <a:tc>
                  <a:txBody>
                    <a:bodyPr/>
                    <a:lstStyle/>
                    <a:p>
                      <a:pPr algn="r"/>
                      <a:r>
                        <a:rPr lang="en-US" sz="2300" dirty="0" smtClean="0"/>
                        <a:t>- 3.0</a:t>
                      </a:r>
                      <a:endParaRPr lang="en-US" sz="2300" dirty="0"/>
                    </a:p>
                  </a:txBody>
                  <a:tcPr/>
                </a:tc>
              </a:tr>
              <a:tr h="590879">
                <a:tc>
                  <a:txBody>
                    <a:bodyPr/>
                    <a:lstStyle/>
                    <a:p>
                      <a:r>
                        <a:rPr lang="en-US" sz="2300" dirty="0" smtClean="0"/>
                        <a:t>Legislative Member Item</a:t>
                      </a:r>
                      <a:endParaRPr lang="en-US" sz="2300" dirty="0"/>
                    </a:p>
                  </a:txBody>
                  <a:tcPr/>
                </a:tc>
                <a:tc>
                  <a:txBody>
                    <a:bodyPr/>
                    <a:lstStyle/>
                    <a:p>
                      <a:pPr algn="r"/>
                      <a:r>
                        <a:rPr lang="en-US" sz="2300" dirty="0" smtClean="0"/>
                        <a:t>1.0</a:t>
                      </a:r>
                      <a:endParaRPr lang="en-US" sz="2300" dirty="0"/>
                    </a:p>
                  </a:txBody>
                  <a:tcPr/>
                </a:tc>
                <a:tc>
                  <a:txBody>
                    <a:bodyPr/>
                    <a:lstStyle/>
                    <a:p>
                      <a:pPr algn="r"/>
                      <a:r>
                        <a:rPr lang="en-US" sz="2300" dirty="0" smtClean="0"/>
                        <a:t>0.0</a:t>
                      </a:r>
                      <a:endParaRPr lang="en-US" sz="2300" dirty="0"/>
                    </a:p>
                  </a:txBody>
                  <a:tcPr/>
                </a:tc>
                <a:tc>
                  <a:txBody>
                    <a:bodyPr/>
                    <a:lstStyle/>
                    <a:p>
                      <a:pPr algn="r"/>
                      <a:r>
                        <a:rPr lang="en-US" sz="2300" dirty="0" smtClean="0"/>
                        <a:t>- 1.0</a:t>
                      </a:r>
                      <a:endParaRPr lang="en-US" sz="2300" dirty="0"/>
                    </a:p>
                  </a:txBody>
                  <a:tcPr/>
                </a:tc>
              </a:tr>
              <a:tr h="590879">
                <a:tc>
                  <a:txBody>
                    <a:bodyPr/>
                    <a:lstStyle/>
                    <a:p>
                      <a:pPr algn="ctr"/>
                      <a:r>
                        <a:rPr lang="en-US" sz="2300" dirty="0" smtClean="0"/>
                        <a:t>Total</a:t>
                      </a:r>
                      <a:endParaRPr lang="en-US" sz="2300" b="1" dirty="0"/>
                    </a:p>
                  </a:txBody>
                  <a:tcPr/>
                </a:tc>
                <a:tc>
                  <a:txBody>
                    <a:bodyPr/>
                    <a:lstStyle/>
                    <a:p>
                      <a:pPr algn="r"/>
                      <a:r>
                        <a:rPr lang="en-US" sz="2300" b="1" dirty="0" smtClean="0"/>
                        <a:t>$288.6</a:t>
                      </a:r>
                      <a:endParaRPr lang="en-US" sz="2300" b="1" dirty="0"/>
                    </a:p>
                  </a:txBody>
                  <a:tcPr/>
                </a:tc>
                <a:tc>
                  <a:txBody>
                    <a:bodyPr/>
                    <a:lstStyle/>
                    <a:p>
                      <a:pPr algn="r"/>
                      <a:r>
                        <a:rPr lang="en-US" sz="2300" b="1" dirty="0" smtClean="0"/>
                        <a:t>$295.0</a:t>
                      </a:r>
                      <a:endParaRPr lang="en-US" sz="2300" b="1" dirty="0"/>
                    </a:p>
                  </a:txBody>
                  <a:tcPr/>
                </a:tc>
                <a:tc>
                  <a:txBody>
                    <a:bodyPr/>
                    <a:lstStyle/>
                    <a:p>
                      <a:pPr algn="r"/>
                      <a:r>
                        <a:rPr lang="en-US" sz="2300" b="1" dirty="0" smtClean="0"/>
                        <a:t>$ 6.4</a:t>
                      </a:r>
                      <a:endParaRPr lang="en-US" sz="2300" b="1" dirty="0"/>
                    </a:p>
                  </a:txBody>
                  <a:tcPr/>
                </a:tc>
              </a:tr>
            </a:tbl>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6</a:t>
            </a:fld>
            <a:endParaRPr lang="en-US" dirty="0">
              <a:solidFill>
                <a:srgbClr val="D0BE40">
                  <a:shade val="75000"/>
                </a:srgb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6602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534400" cy="758825"/>
          </a:xfrm>
        </p:spPr>
        <p:txBody>
          <a:bodyPr/>
          <a:lstStyle/>
          <a:p>
            <a:r>
              <a:rPr lang="en-US" dirty="0" smtClean="0"/>
              <a:t>2015-16 Revenue Assumptions</a:t>
            </a:r>
            <a:endParaRPr lang="en-US" dirty="0"/>
          </a:p>
        </p:txBody>
      </p:sp>
      <p:sp>
        <p:nvSpPr>
          <p:cNvPr id="3" name="Content Placeholder 2"/>
          <p:cNvSpPr>
            <a:spLocks noGrp="1"/>
          </p:cNvSpPr>
          <p:nvPr>
            <p:ph sz="quarter" idx="1"/>
          </p:nvPr>
        </p:nvSpPr>
        <p:spPr/>
        <p:txBody>
          <a:bodyPr/>
          <a:lstStyle/>
          <a:p>
            <a:pPr marL="0" indent="0">
              <a:buNone/>
            </a:pPr>
            <a:r>
              <a:rPr lang="en-US" sz="2000" b="1" dirty="0" smtClean="0"/>
              <a:t>State Aid</a:t>
            </a:r>
          </a:p>
          <a:p>
            <a:r>
              <a:rPr lang="en-US" sz="2000" dirty="0" smtClean="0"/>
              <a:t>State Aid increase of $6.4 million based on Legislative State Aid</a:t>
            </a:r>
          </a:p>
          <a:p>
            <a:r>
              <a:rPr lang="en-US" sz="2000" dirty="0" smtClean="0"/>
              <a:t>No change in Chapter 1 Accrual of $31.7 million</a:t>
            </a:r>
          </a:p>
          <a:p>
            <a:pPr marL="0" indent="0">
              <a:buNone/>
            </a:pPr>
            <a:endParaRPr lang="en-US" sz="2000" b="1" dirty="0" smtClean="0"/>
          </a:p>
          <a:p>
            <a:pPr marL="0" indent="0">
              <a:buNone/>
            </a:pPr>
            <a:r>
              <a:rPr lang="en-US" sz="2000" b="1" dirty="0" smtClean="0"/>
              <a:t>Other Revenues</a:t>
            </a:r>
          </a:p>
          <a:p>
            <a:r>
              <a:rPr lang="en-US" sz="2000" dirty="0" smtClean="0"/>
              <a:t>Fund Balance: Use $25 million</a:t>
            </a:r>
          </a:p>
          <a:p>
            <a:r>
              <a:rPr lang="en-US" sz="2000" dirty="0"/>
              <a:t>Property Taxes / STAR: Decrease of </a:t>
            </a:r>
            <a:r>
              <a:rPr lang="en-US" sz="2000" dirty="0" smtClean="0"/>
              <a:t>$229,000</a:t>
            </a:r>
          </a:p>
          <a:p>
            <a:r>
              <a:rPr lang="en-US" sz="2000" dirty="0" smtClean="0"/>
              <a:t>Sales Tax: Decrease of $330,000 </a:t>
            </a:r>
          </a:p>
          <a:p>
            <a:r>
              <a:rPr lang="en-US" sz="2000" dirty="0" smtClean="0"/>
              <a:t>E-rate</a:t>
            </a:r>
            <a:r>
              <a:rPr lang="en-US" sz="2000" dirty="0"/>
              <a:t>: Decrease of $250,000 </a:t>
            </a:r>
            <a:endParaRPr lang="en-US" sz="2000" dirty="0" smtClean="0"/>
          </a:p>
          <a:p>
            <a:r>
              <a:rPr lang="en-US" sz="2000" dirty="0" smtClean="0"/>
              <a:t>Medicaid: Increase of $500,000</a:t>
            </a:r>
          </a:p>
        </p:txBody>
      </p:sp>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7</a:t>
            </a:fld>
            <a:endParaRPr lang="en-US" dirty="0">
              <a:solidFill>
                <a:srgbClr val="D0BE40">
                  <a:shade val="75000"/>
                </a:srgb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77717"/>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5673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307975"/>
            <a:ext cx="7312025" cy="758825"/>
          </a:xfrm>
        </p:spPr>
        <p:txBody>
          <a:bodyPr/>
          <a:lstStyle/>
          <a:p>
            <a:r>
              <a:rPr lang="en-US" sz="2800" dirty="0" smtClean="0"/>
              <a:t>Syracuse City School District</a:t>
            </a:r>
            <a:br>
              <a:rPr lang="en-US" sz="2800" dirty="0" smtClean="0"/>
            </a:br>
            <a:r>
              <a:rPr lang="en-US" sz="2800" dirty="0" smtClean="0"/>
              <a:t>2015-16 Revenue Projection</a:t>
            </a:r>
            <a:endParaRPr lang="en-US" sz="28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460617436"/>
              </p:ext>
            </p:extLst>
          </p:nvPr>
        </p:nvGraphicFramePr>
        <p:xfrm>
          <a:off x="368300" y="1723350"/>
          <a:ext cx="8504240" cy="4296450"/>
        </p:xfrm>
        <a:graphic>
          <a:graphicData uri="http://schemas.openxmlformats.org/drawingml/2006/table">
            <a:tbl>
              <a:tblPr firstRow="1" bandRow="1">
                <a:tableStyleId>{5C22544A-7EE6-4342-B048-85BDC9FD1C3A}</a:tableStyleId>
              </a:tblPr>
              <a:tblGrid>
                <a:gridCol w="3660775"/>
                <a:gridCol w="1828800"/>
                <a:gridCol w="1676400"/>
                <a:gridCol w="1338265"/>
              </a:tblGrid>
              <a:tr h="612187">
                <a:tc>
                  <a:txBody>
                    <a:bodyPr/>
                    <a:lstStyle/>
                    <a:p>
                      <a:pPr algn="ctr"/>
                      <a:r>
                        <a:rPr lang="en-US" sz="2000" dirty="0" smtClean="0"/>
                        <a:t>Source</a:t>
                      </a:r>
                    </a:p>
                    <a:p>
                      <a:pPr algn="ctr"/>
                      <a:r>
                        <a:rPr lang="en-US" sz="1400" dirty="0" smtClean="0"/>
                        <a:t>$ in Millions</a:t>
                      </a:r>
                      <a:endParaRPr lang="en-US" sz="1400" i="1" dirty="0"/>
                    </a:p>
                  </a:txBody>
                  <a:tcPr/>
                </a:tc>
                <a:tc>
                  <a:txBody>
                    <a:bodyPr/>
                    <a:lstStyle/>
                    <a:p>
                      <a:pPr algn="r"/>
                      <a:r>
                        <a:rPr lang="en-US" sz="2000" dirty="0" smtClean="0"/>
                        <a:t>2014-15</a:t>
                      </a:r>
                    </a:p>
                    <a:p>
                      <a:pPr algn="r"/>
                      <a:r>
                        <a:rPr lang="en-US" sz="2000" dirty="0" smtClean="0"/>
                        <a:t>Budget</a:t>
                      </a:r>
                      <a:endParaRPr lang="en-US" sz="2000" dirty="0"/>
                    </a:p>
                  </a:txBody>
                  <a:tcPr/>
                </a:tc>
                <a:tc>
                  <a:txBody>
                    <a:bodyPr/>
                    <a:lstStyle/>
                    <a:p>
                      <a:pPr algn="r"/>
                      <a:r>
                        <a:rPr lang="en-US" sz="2000" dirty="0" smtClean="0"/>
                        <a:t>2015-16</a:t>
                      </a:r>
                    </a:p>
                    <a:p>
                      <a:pPr algn="r"/>
                      <a:r>
                        <a:rPr lang="en-US" sz="2000" dirty="0" smtClean="0"/>
                        <a:t>Projection</a:t>
                      </a:r>
                      <a:endParaRPr lang="en-US" sz="2000" dirty="0"/>
                    </a:p>
                  </a:txBody>
                  <a:tcPr/>
                </a:tc>
                <a:tc>
                  <a:txBody>
                    <a:bodyPr/>
                    <a:lstStyle/>
                    <a:p>
                      <a:pPr algn="r"/>
                      <a:r>
                        <a:rPr lang="en-US" sz="2000" dirty="0" smtClean="0"/>
                        <a:t>+ / -</a:t>
                      </a:r>
                      <a:endParaRPr lang="en-US" sz="2000" dirty="0"/>
                    </a:p>
                  </a:txBody>
                  <a:tcPr/>
                </a:tc>
              </a:tr>
              <a:tr h="513630">
                <a:tc>
                  <a:txBody>
                    <a:bodyPr/>
                    <a:lstStyle/>
                    <a:p>
                      <a:r>
                        <a:rPr lang="en-US" sz="2400" dirty="0" smtClean="0"/>
                        <a:t>State Aid </a:t>
                      </a:r>
                      <a:r>
                        <a:rPr lang="en-US" sz="1400" dirty="0" smtClean="0"/>
                        <a:t>(including Chapter 1)</a:t>
                      </a:r>
                      <a:endParaRPr lang="en-US" sz="1400" i="1" dirty="0"/>
                    </a:p>
                  </a:txBody>
                  <a:tcPr/>
                </a:tc>
                <a:tc>
                  <a:txBody>
                    <a:bodyPr/>
                    <a:lstStyle/>
                    <a:p>
                      <a:pPr algn="r"/>
                      <a:r>
                        <a:rPr lang="en-US" sz="2400" dirty="0" smtClean="0"/>
                        <a:t>$ 288.6</a:t>
                      </a:r>
                      <a:endParaRPr lang="en-US" sz="2400" dirty="0"/>
                    </a:p>
                  </a:txBody>
                  <a:tcPr/>
                </a:tc>
                <a:tc>
                  <a:txBody>
                    <a:bodyPr/>
                    <a:lstStyle/>
                    <a:p>
                      <a:pPr algn="r"/>
                      <a:r>
                        <a:rPr lang="en-US" sz="2400" dirty="0" smtClean="0"/>
                        <a:t>$ 295.0</a:t>
                      </a:r>
                      <a:endParaRPr lang="en-US" sz="2400" dirty="0"/>
                    </a:p>
                  </a:txBody>
                  <a:tcPr/>
                </a:tc>
                <a:tc>
                  <a:txBody>
                    <a:bodyPr/>
                    <a:lstStyle/>
                    <a:p>
                      <a:pPr algn="r"/>
                      <a:r>
                        <a:rPr lang="en-US" sz="2400" dirty="0" smtClean="0"/>
                        <a:t>$+6.4</a:t>
                      </a:r>
                      <a:endParaRPr lang="en-US" sz="2400" dirty="0"/>
                    </a:p>
                  </a:txBody>
                  <a:tcPr/>
                </a:tc>
              </a:tr>
              <a:tr h="513630">
                <a:tc>
                  <a:txBody>
                    <a:bodyPr/>
                    <a:lstStyle/>
                    <a:p>
                      <a:r>
                        <a:rPr lang="en-US" sz="2400" dirty="0" smtClean="0"/>
                        <a:t>Property</a:t>
                      </a:r>
                      <a:r>
                        <a:rPr lang="en-US" sz="2400" baseline="0" dirty="0" smtClean="0"/>
                        <a:t> Tax</a:t>
                      </a:r>
                      <a:endParaRPr lang="en-US" sz="2400" dirty="0"/>
                    </a:p>
                  </a:txBody>
                  <a:tcPr/>
                </a:tc>
                <a:tc>
                  <a:txBody>
                    <a:bodyPr/>
                    <a:lstStyle/>
                    <a:p>
                      <a:pPr algn="r"/>
                      <a:r>
                        <a:rPr lang="en-US" sz="2400" dirty="0" smtClean="0"/>
                        <a:t>64.6</a:t>
                      </a:r>
                      <a:endParaRPr lang="en-US" sz="2400" dirty="0"/>
                    </a:p>
                  </a:txBody>
                  <a:tcPr/>
                </a:tc>
                <a:tc>
                  <a:txBody>
                    <a:bodyPr/>
                    <a:lstStyle/>
                    <a:p>
                      <a:pPr algn="r"/>
                      <a:r>
                        <a:rPr lang="en-US" sz="2400" dirty="0" smtClean="0"/>
                        <a:t>64.4</a:t>
                      </a:r>
                      <a:endParaRPr lang="en-US" sz="2400" dirty="0"/>
                    </a:p>
                  </a:txBody>
                  <a:tcPr/>
                </a:tc>
                <a:tc>
                  <a:txBody>
                    <a:bodyPr/>
                    <a:lstStyle/>
                    <a:p>
                      <a:pPr algn="r"/>
                      <a:r>
                        <a:rPr lang="en-US" sz="2400" dirty="0" smtClean="0"/>
                        <a:t>-0.2</a:t>
                      </a:r>
                    </a:p>
                  </a:txBody>
                  <a:tcPr/>
                </a:tc>
              </a:tr>
              <a:tr h="513630">
                <a:tc>
                  <a:txBody>
                    <a:bodyPr/>
                    <a:lstStyle/>
                    <a:p>
                      <a:r>
                        <a:rPr lang="en-US" sz="2400" dirty="0" smtClean="0"/>
                        <a:t>Federal</a:t>
                      </a:r>
                      <a:endParaRPr lang="en-US" sz="2400" dirty="0"/>
                    </a:p>
                  </a:txBody>
                  <a:tcPr/>
                </a:tc>
                <a:tc>
                  <a:txBody>
                    <a:bodyPr/>
                    <a:lstStyle/>
                    <a:p>
                      <a:pPr algn="r"/>
                      <a:r>
                        <a:rPr lang="en-US" sz="2400" dirty="0" smtClean="0"/>
                        <a:t>3.0</a:t>
                      </a:r>
                      <a:endParaRPr lang="en-US" sz="2400" dirty="0"/>
                    </a:p>
                  </a:txBody>
                  <a:tcPr/>
                </a:tc>
                <a:tc>
                  <a:txBody>
                    <a:bodyPr/>
                    <a:lstStyle/>
                    <a:p>
                      <a:pPr algn="r"/>
                      <a:r>
                        <a:rPr lang="en-US" sz="2400" dirty="0" smtClean="0"/>
                        <a:t>3.3</a:t>
                      </a:r>
                      <a:endParaRPr lang="en-US" sz="2400" dirty="0"/>
                    </a:p>
                  </a:txBody>
                  <a:tcPr/>
                </a:tc>
                <a:tc>
                  <a:txBody>
                    <a:bodyPr/>
                    <a:lstStyle/>
                    <a:p>
                      <a:pPr algn="r"/>
                      <a:r>
                        <a:rPr lang="en-US" sz="2400" dirty="0" smtClean="0"/>
                        <a:t>+0.3</a:t>
                      </a:r>
                      <a:endParaRPr lang="en-US" sz="2400" dirty="0"/>
                    </a:p>
                  </a:txBody>
                  <a:tcPr/>
                </a:tc>
              </a:tr>
              <a:tr h="513630">
                <a:tc>
                  <a:txBody>
                    <a:bodyPr/>
                    <a:lstStyle/>
                    <a:p>
                      <a:r>
                        <a:rPr lang="en-US" sz="2400" dirty="0" smtClean="0"/>
                        <a:t>All</a:t>
                      </a:r>
                      <a:r>
                        <a:rPr lang="en-US" sz="2400" baseline="0" dirty="0" smtClean="0"/>
                        <a:t> Other</a:t>
                      </a:r>
                      <a:endParaRPr lang="en-US" sz="2400" dirty="0"/>
                    </a:p>
                  </a:txBody>
                  <a:tcPr/>
                </a:tc>
                <a:tc>
                  <a:txBody>
                    <a:bodyPr/>
                    <a:lstStyle/>
                    <a:p>
                      <a:pPr algn="r"/>
                      <a:r>
                        <a:rPr lang="en-US" sz="2400" u="sng" dirty="0" smtClean="0"/>
                        <a:t>4.7        </a:t>
                      </a:r>
                      <a:endParaRPr lang="en-US" sz="2400" u="sng" dirty="0"/>
                    </a:p>
                  </a:txBody>
                  <a:tcPr/>
                </a:tc>
                <a:tc>
                  <a:txBody>
                    <a:bodyPr/>
                    <a:lstStyle/>
                    <a:p>
                      <a:pPr algn="r"/>
                      <a:r>
                        <a:rPr lang="en-US" sz="2400" u="sng" dirty="0" smtClean="0"/>
                        <a:t>$5.0         </a:t>
                      </a:r>
                      <a:endParaRPr lang="en-US" sz="2400" u="sng" dirty="0"/>
                    </a:p>
                  </a:txBody>
                  <a:tcPr/>
                </a:tc>
                <a:tc>
                  <a:txBody>
                    <a:bodyPr/>
                    <a:lstStyle/>
                    <a:p>
                      <a:pPr algn="r"/>
                      <a:r>
                        <a:rPr lang="en-US" sz="2400" u="sng" dirty="0" smtClean="0"/>
                        <a:t>+0.3</a:t>
                      </a:r>
                      <a:endParaRPr lang="en-US" sz="2400" u="sng" dirty="0"/>
                    </a:p>
                  </a:txBody>
                  <a:tcPr/>
                </a:tc>
              </a:tr>
              <a:tr h="513630">
                <a:tc>
                  <a:txBody>
                    <a:bodyPr/>
                    <a:lstStyle/>
                    <a:p>
                      <a:pPr algn="ctr"/>
                      <a:r>
                        <a:rPr lang="en-US" sz="2400" dirty="0" smtClean="0"/>
                        <a:t>Subtotal</a:t>
                      </a:r>
                      <a:endParaRPr lang="en-US" sz="2400" dirty="0"/>
                    </a:p>
                  </a:txBody>
                  <a:tcPr/>
                </a:tc>
                <a:tc>
                  <a:txBody>
                    <a:bodyPr/>
                    <a:lstStyle/>
                    <a:p>
                      <a:pPr algn="r"/>
                      <a:r>
                        <a:rPr lang="en-US" sz="2400" b="1" dirty="0" smtClean="0"/>
                        <a:t>$ 360.9</a:t>
                      </a:r>
                      <a:endParaRPr lang="en-US" sz="2400" b="1" dirty="0"/>
                    </a:p>
                  </a:txBody>
                  <a:tcPr/>
                </a:tc>
                <a:tc>
                  <a:txBody>
                    <a:bodyPr/>
                    <a:lstStyle/>
                    <a:p>
                      <a:pPr algn="r"/>
                      <a:r>
                        <a:rPr lang="en-US" sz="2400" b="1" dirty="0" smtClean="0"/>
                        <a:t>$ 367.7</a:t>
                      </a:r>
                      <a:endParaRPr lang="en-US" sz="2400" b="1" dirty="0"/>
                    </a:p>
                  </a:txBody>
                  <a:tcPr/>
                </a:tc>
                <a:tc>
                  <a:txBody>
                    <a:bodyPr/>
                    <a:lstStyle/>
                    <a:p>
                      <a:pPr algn="r"/>
                      <a:r>
                        <a:rPr lang="en-US" sz="2400" b="1" dirty="0" smtClean="0"/>
                        <a:t>$ 6.8</a:t>
                      </a:r>
                      <a:endParaRPr lang="en-US" sz="2400" b="1" dirty="0"/>
                    </a:p>
                  </a:txBody>
                  <a:tcPr/>
                </a:tc>
              </a:tr>
              <a:tr h="513630">
                <a:tc>
                  <a:txBody>
                    <a:bodyPr/>
                    <a:lstStyle/>
                    <a:p>
                      <a:r>
                        <a:rPr lang="en-US" sz="2400" dirty="0" smtClean="0">
                          <a:solidFill>
                            <a:schemeClr val="accent5">
                              <a:lumMod val="75000"/>
                            </a:schemeClr>
                          </a:solidFill>
                        </a:rPr>
                        <a:t>Fund</a:t>
                      </a:r>
                      <a:r>
                        <a:rPr lang="en-US" sz="2400" baseline="0" dirty="0" smtClean="0">
                          <a:solidFill>
                            <a:schemeClr val="accent5">
                              <a:lumMod val="75000"/>
                            </a:schemeClr>
                          </a:solidFill>
                        </a:rPr>
                        <a:t> Balance</a:t>
                      </a:r>
                      <a:endParaRPr lang="en-US" sz="2400" dirty="0">
                        <a:solidFill>
                          <a:schemeClr val="accent5">
                            <a:lumMod val="75000"/>
                          </a:schemeClr>
                        </a:solidFill>
                      </a:endParaRPr>
                    </a:p>
                  </a:txBody>
                  <a:tcPr/>
                </a:tc>
                <a:tc>
                  <a:txBody>
                    <a:bodyPr/>
                    <a:lstStyle/>
                    <a:p>
                      <a:pPr algn="r"/>
                      <a:r>
                        <a:rPr lang="en-US" sz="2400" u="sng" dirty="0" smtClean="0">
                          <a:solidFill>
                            <a:schemeClr val="accent5">
                              <a:lumMod val="75000"/>
                            </a:schemeClr>
                          </a:solidFill>
                        </a:rPr>
                        <a:t>14.4</a:t>
                      </a:r>
                      <a:endParaRPr lang="en-US" sz="2400" u="sng" dirty="0">
                        <a:solidFill>
                          <a:schemeClr val="accent5">
                            <a:lumMod val="75000"/>
                          </a:schemeClr>
                        </a:solidFill>
                      </a:endParaRPr>
                    </a:p>
                  </a:txBody>
                  <a:tcPr/>
                </a:tc>
                <a:tc>
                  <a:txBody>
                    <a:bodyPr/>
                    <a:lstStyle/>
                    <a:p>
                      <a:pPr algn="r"/>
                      <a:r>
                        <a:rPr lang="en-US" sz="2400" u="sng" dirty="0" smtClean="0">
                          <a:solidFill>
                            <a:schemeClr val="accent5">
                              <a:lumMod val="75000"/>
                            </a:schemeClr>
                          </a:solidFill>
                        </a:rPr>
                        <a:t>25.0</a:t>
                      </a:r>
                      <a:endParaRPr lang="en-US" sz="2400" u="sng" dirty="0">
                        <a:solidFill>
                          <a:schemeClr val="accent5">
                            <a:lumMod val="75000"/>
                          </a:schemeClr>
                        </a:solidFill>
                      </a:endParaRPr>
                    </a:p>
                  </a:txBody>
                  <a:tcPr/>
                </a:tc>
                <a:tc>
                  <a:txBody>
                    <a:bodyPr/>
                    <a:lstStyle/>
                    <a:p>
                      <a:pPr algn="r"/>
                      <a:r>
                        <a:rPr lang="en-US" sz="2400" u="sng" dirty="0" smtClean="0">
                          <a:solidFill>
                            <a:schemeClr val="accent5">
                              <a:lumMod val="75000"/>
                            </a:schemeClr>
                          </a:solidFill>
                        </a:rPr>
                        <a:t>+10.6</a:t>
                      </a:r>
                      <a:endParaRPr lang="en-US" sz="2400" u="sng" dirty="0">
                        <a:solidFill>
                          <a:schemeClr val="accent5">
                            <a:lumMod val="75000"/>
                          </a:schemeClr>
                        </a:solidFill>
                      </a:endParaRPr>
                    </a:p>
                  </a:txBody>
                  <a:tcPr/>
                </a:tc>
              </a:tr>
              <a:tr h="513630">
                <a:tc>
                  <a:txBody>
                    <a:bodyPr/>
                    <a:lstStyle/>
                    <a:p>
                      <a:pPr algn="ctr"/>
                      <a:r>
                        <a:rPr lang="en-US" sz="2400" dirty="0" smtClean="0"/>
                        <a:t>Total</a:t>
                      </a:r>
                      <a:endParaRPr lang="en-US" sz="2400" b="1" dirty="0"/>
                    </a:p>
                  </a:txBody>
                  <a:tcPr/>
                </a:tc>
                <a:tc>
                  <a:txBody>
                    <a:bodyPr/>
                    <a:lstStyle/>
                    <a:p>
                      <a:pPr algn="r"/>
                      <a:r>
                        <a:rPr lang="en-US" sz="2400" b="1" dirty="0" smtClean="0"/>
                        <a:t>$ 375.3</a:t>
                      </a:r>
                      <a:endParaRPr lang="en-US" sz="2400" b="1" dirty="0"/>
                    </a:p>
                  </a:txBody>
                  <a:tcPr/>
                </a:tc>
                <a:tc>
                  <a:txBody>
                    <a:bodyPr/>
                    <a:lstStyle/>
                    <a:p>
                      <a:pPr algn="r"/>
                      <a:r>
                        <a:rPr lang="en-US" sz="2400" b="1" dirty="0" smtClean="0"/>
                        <a:t>$ 392.7</a:t>
                      </a:r>
                      <a:endParaRPr lang="en-US" sz="2400" b="1" dirty="0"/>
                    </a:p>
                  </a:txBody>
                  <a:tcPr/>
                </a:tc>
                <a:tc>
                  <a:txBody>
                    <a:bodyPr/>
                    <a:lstStyle/>
                    <a:p>
                      <a:pPr algn="r"/>
                      <a:r>
                        <a:rPr lang="en-US" sz="2400" b="1" dirty="0" smtClean="0"/>
                        <a:t>$ 17.4</a:t>
                      </a:r>
                      <a:endParaRPr lang="en-US" sz="2400" b="1" dirty="0"/>
                    </a:p>
                  </a:txBody>
                  <a:tcPr/>
                </a:tc>
              </a:tr>
            </a:tbl>
          </a:graphicData>
        </a:graphic>
      </p:graphicFrame>
      <p:sp>
        <p:nvSpPr>
          <p:cNvPr id="4" name="Slide Number Placeholder 3"/>
          <p:cNvSpPr>
            <a:spLocks noGrp="1"/>
          </p:cNvSpPr>
          <p:nvPr>
            <p:ph type="sldNum" sz="quarter" idx="12"/>
          </p:nvPr>
        </p:nvSpPr>
        <p:spPr/>
        <p:txBody>
          <a:bodyPr/>
          <a:lstStyle/>
          <a:p>
            <a:pPr>
              <a:defRPr/>
            </a:pPr>
            <a:fld id="{F6FDAD2F-1926-4FF1-BE31-B65FCE904F42}" type="slidenum">
              <a:rPr lang="en-US" smtClean="0">
                <a:solidFill>
                  <a:srgbClr val="D0BE40">
                    <a:shade val="75000"/>
                  </a:srgbClr>
                </a:solidFill>
              </a:rPr>
              <a:pPr>
                <a:defRPr/>
              </a:pPr>
              <a:t>8</a:t>
            </a:fld>
            <a:endParaRPr lang="en-US" dirty="0">
              <a:solidFill>
                <a:srgbClr val="D0BE40">
                  <a:shade val="75000"/>
                </a:srgb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638800" y="6338332"/>
            <a:ext cx="3124200" cy="369332"/>
          </a:xfrm>
          <a:prstGeom prst="rect">
            <a:avLst/>
          </a:prstGeom>
          <a:noFill/>
        </p:spPr>
        <p:txBody>
          <a:bodyPr wrap="square" rtlCol="0">
            <a:spAutoFit/>
          </a:bodyPr>
          <a:lstStyle/>
          <a:p>
            <a:pPr algn="r"/>
            <a:r>
              <a:rPr lang="en-US" dirty="0" smtClean="0">
                <a:solidFill>
                  <a:prstClr val="black"/>
                </a:solidFill>
                <a:latin typeface="+mj-lt"/>
              </a:rPr>
              <a:t>Net increase of 4.6%</a:t>
            </a:r>
            <a:endParaRPr lang="en-US" dirty="0">
              <a:solidFill>
                <a:prstClr val="black"/>
              </a:solidFill>
              <a:latin typeface="+mj-lt"/>
            </a:endParaRPr>
          </a:p>
        </p:txBody>
      </p:sp>
    </p:spTree>
    <p:extLst>
      <p:ext uri="{BB962C8B-B14F-4D97-AF65-F5344CB8AC3E}">
        <p14:creationId xmlns:p14="http://schemas.microsoft.com/office/powerpoint/2010/main" val="3363803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303449" y="228600"/>
            <a:ext cx="7532576" cy="758825"/>
          </a:xfrm>
        </p:spPr>
        <p:txBody>
          <a:bodyPr/>
          <a:lstStyle/>
          <a:p>
            <a:r>
              <a:rPr lang="en-US" dirty="0" smtClean="0"/>
              <a:t>Fund Balance Projection</a:t>
            </a:r>
            <a:endParaRPr lang="en-US" dirty="0"/>
          </a:p>
        </p:txBody>
      </p:sp>
      <p:graphicFrame>
        <p:nvGraphicFramePr>
          <p:cNvPr id="11" name="Content Placeholder 10"/>
          <p:cNvGraphicFramePr>
            <a:graphicFrameLocks noGrp="1"/>
          </p:cNvGraphicFramePr>
          <p:nvPr>
            <p:ph sz="quarter" idx="1"/>
            <p:extLst>
              <p:ext uri="{D42A27DB-BD31-4B8C-83A1-F6EECF244321}">
                <p14:modId xmlns:p14="http://schemas.microsoft.com/office/powerpoint/2010/main" val="3140417159"/>
              </p:ext>
            </p:extLst>
          </p:nvPr>
        </p:nvGraphicFramePr>
        <p:xfrm>
          <a:off x="301625" y="1527174"/>
          <a:ext cx="8504238" cy="4797425"/>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pPr>
              <a:defRPr/>
            </a:pPr>
            <a:fld id="{45966E52-5C45-4C4B-93A8-9EAB80910DC4}" type="slidenum">
              <a:rPr lang="en-US" smtClean="0">
                <a:solidFill>
                  <a:srgbClr val="D0BE40">
                    <a:shade val="75000"/>
                  </a:srgbClr>
                </a:solidFill>
              </a:rPr>
              <a:pPr>
                <a:defRPr/>
              </a:pPr>
              <a:t>9</a:t>
            </a:fld>
            <a:endParaRPr lang="en-US" dirty="0">
              <a:solidFill>
                <a:srgbClr val="D0BE40">
                  <a:shade val="75000"/>
                </a:srgbClr>
              </a:solidFill>
            </a:endParaRPr>
          </a:p>
        </p:txBody>
      </p:sp>
      <p:sp>
        <p:nvSpPr>
          <p:cNvPr id="2" name="TextBox 1"/>
          <p:cNvSpPr txBox="1"/>
          <p:nvPr/>
        </p:nvSpPr>
        <p:spPr>
          <a:xfrm>
            <a:off x="-228600" y="-762000"/>
            <a:ext cx="184731" cy="369332"/>
          </a:xfrm>
          <a:prstGeom prst="rect">
            <a:avLst/>
          </a:prstGeom>
          <a:noFill/>
        </p:spPr>
        <p:txBody>
          <a:bodyPr wrap="none" rtlCol="0">
            <a:spAutoFit/>
          </a:bodyPr>
          <a:lstStyle/>
          <a:p>
            <a:endParaRPr lang="en-US" dirty="0">
              <a:solidFill>
                <a:prstClr val="black"/>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304800"/>
            <a:ext cx="922449" cy="789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3429000" y="4495800"/>
            <a:ext cx="762000" cy="369332"/>
          </a:xfrm>
          <a:prstGeom prst="rect">
            <a:avLst/>
          </a:prstGeom>
          <a:noFill/>
        </p:spPr>
        <p:txBody>
          <a:bodyPr wrap="square" rtlCol="0">
            <a:spAutoFit/>
          </a:bodyPr>
          <a:lstStyle/>
          <a:p>
            <a:r>
              <a:rPr lang="en-US" b="0" i="0" dirty="0" smtClean="0">
                <a:latin typeface="+mj-lt"/>
              </a:rPr>
              <a:t>$</a:t>
            </a:r>
            <a:r>
              <a:rPr lang="en-US" i="0" dirty="0" smtClean="0">
                <a:latin typeface="+mj-lt"/>
              </a:rPr>
              <a:t>5.9</a:t>
            </a:r>
            <a:endParaRPr lang="en-US" i="0" dirty="0">
              <a:latin typeface="+mj-lt"/>
            </a:endParaRPr>
          </a:p>
        </p:txBody>
      </p:sp>
      <p:sp>
        <p:nvSpPr>
          <p:cNvPr id="14" name="TextBox 13"/>
          <p:cNvSpPr txBox="1"/>
          <p:nvPr/>
        </p:nvSpPr>
        <p:spPr>
          <a:xfrm>
            <a:off x="6705600" y="2667000"/>
            <a:ext cx="2133600" cy="830997"/>
          </a:xfrm>
          <a:prstGeom prst="rect">
            <a:avLst/>
          </a:prstGeom>
          <a:solidFill>
            <a:schemeClr val="accent3"/>
          </a:solidFill>
        </p:spPr>
        <p:txBody>
          <a:bodyPr wrap="square" rtlCol="0">
            <a:spAutoFit/>
          </a:bodyPr>
          <a:lstStyle/>
          <a:p>
            <a:pPr algn="ctr"/>
            <a:r>
              <a:rPr lang="en-US" sz="1600" b="0" dirty="0" smtClean="0">
                <a:latin typeface="+mj-lt"/>
              </a:rPr>
              <a:t>$12.8 million is 3.25% of  the Budget for 2015-16</a:t>
            </a:r>
            <a:endParaRPr lang="en-US" sz="1600" b="0" dirty="0">
              <a:latin typeface="+mj-lt"/>
            </a:endParaRPr>
          </a:p>
        </p:txBody>
      </p:sp>
    </p:spTree>
    <p:extLst>
      <p:ext uri="{BB962C8B-B14F-4D97-AF65-F5344CB8AC3E}">
        <p14:creationId xmlns:p14="http://schemas.microsoft.com/office/powerpoint/2010/main" val="2985468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OFFICE" val="New York"/>
</p:tagLst>
</file>

<file path=ppt/theme/_rels/them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STG PPT template">
  <a:themeElements>
    <a:clrScheme name="Syracuse custom theme">
      <a:dk1>
        <a:srgbClr val="000000"/>
      </a:dk1>
      <a:lt1>
        <a:srgbClr val="FFFFFF"/>
      </a:lt1>
      <a:dk2>
        <a:srgbClr val="000000"/>
      </a:dk2>
      <a:lt2>
        <a:srgbClr val="7F7F7F"/>
      </a:lt2>
      <a:accent1>
        <a:srgbClr val="A68202"/>
      </a:accent1>
      <a:accent2>
        <a:srgbClr val="000000"/>
      </a:accent2>
      <a:accent3>
        <a:srgbClr val="AF1E2D"/>
      </a:accent3>
      <a:accent4>
        <a:srgbClr val="F9C404"/>
      </a:accent4>
      <a:accent5>
        <a:srgbClr val="005D42"/>
      </a:accent5>
      <a:accent6>
        <a:srgbClr val="FFFFFF"/>
      </a:accent6>
      <a:hlink>
        <a:srgbClr val="0042C7"/>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a:solidFill>
            <a:schemeClr val="tx1"/>
          </a:solidFill>
          <a:headEnd type="none" w="med" len="med"/>
          <a:tailEnd type="none" w="med" len="med"/>
        </a:ln>
      </a:spPr>
      <a:bodyPr anchor="ctr"/>
      <a:lstStyle>
        <a:defPPr algn="ctr">
          <a:defRPr sz="1600" i="0" dirty="0" smtClean="0">
            <a:solidFill>
              <a:schemeClr val="tx1"/>
            </a:solidFill>
            <a:latin typeface="Calibri" pitchFamily="34" charset="0"/>
            <a:cs typeface="Arial" charset="0"/>
          </a:defRPr>
        </a:defPPr>
      </a:lstStyle>
      <a:style>
        <a:lnRef idx="1">
          <a:schemeClr val="accent1"/>
        </a:lnRef>
        <a:fillRef idx="2">
          <a:schemeClr val="accent1"/>
        </a:fillRef>
        <a:effectRef idx="1">
          <a:schemeClr val="accent1"/>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txDef>
      <a:spPr bwMode="auto">
        <a:noFill/>
        <a:ln w="9525">
          <a:noFill/>
          <a:miter lim="800000"/>
          <a:headEnd/>
          <a:tailEnd/>
        </a:ln>
        <a:effectLst/>
      </a:spPr>
      <a:bodyPr wrap="square" lIns="45720" rIns="45720" rtlCol="0">
        <a:noAutofit/>
      </a:bodyPr>
      <a:lstStyle>
        <a:defPPr fontAlgn="auto">
          <a:spcBef>
            <a:spcPct val="50000"/>
          </a:spcBef>
          <a:spcAft>
            <a:spcPts val="0"/>
          </a:spcAft>
          <a:defRPr sz="1400" b="0" i="0" dirty="0" smtClean="0">
            <a:latin typeface="Calibri" pitchFamily="34" charset="0"/>
            <a:ea typeface="ＭＳ Ｐゴシック" charset="-128"/>
            <a:cs typeface="Arial" pitchFamily="34"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ivic">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STG PPT template">
  <a:themeElements>
    <a:clrScheme name="Syracuse custom theme">
      <a:dk1>
        <a:srgbClr val="000000"/>
      </a:dk1>
      <a:lt1>
        <a:srgbClr val="FFFFFF"/>
      </a:lt1>
      <a:dk2>
        <a:srgbClr val="000000"/>
      </a:dk2>
      <a:lt2>
        <a:srgbClr val="7F7F7F"/>
      </a:lt2>
      <a:accent1>
        <a:srgbClr val="A68202"/>
      </a:accent1>
      <a:accent2>
        <a:srgbClr val="000000"/>
      </a:accent2>
      <a:accent3>
        <a:srgbClr val="AF1E2D"/>
      </a:accent3>
      <a:accent4>
        <a:srgbClr val="F9C404"/>
      </a:accent4>
      <a:accent5>
        <a:srgbClr val="005D42"/>
      </a:accent5>
      <a:accent6>
        <a:srgbClr val="FFFFFF"/>
      </a:accent6>
      <a:hlink>
        <a:srgbClr val="0042C7"/>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a:solidFill>
            <a:schemeClr val="tx1"/>
          </a:solidFill>
          <a:headEnd type="none" w="med" len="med"/>
          <a:tailEnd type="none" w="med" len="med"/>
        </a:ln>
      </a:spPr>
      <a:bodyPr anchor="ctr"/>
      <a:lstStyle>
        <a:defPPr algn="ctr">
          <a:defRPr sz="1600" i="0" dirty="0" smtClean="0">
            <a:solidFill>
              <a:schemeClr val="tx1"/>
            </a:solidFill>
            <a:latin typeface="Calibri" pitchFamily="34" charset="0"/>
            <a:cs typeface="Arial" charset="0"/>
          </a:defRPr>
        </a:defPPr>
      </a:lstStyle>
      <a:style>
        <a:lnRef idx="1">
          <a:schemeClr val="accent1"/>
        </a:lnRef>
        <a:fillRef idx="2">
          <a:schemeClr val="accent1"/>
        </a:fillRef>
        <a:effectRef idx="1">
          <a:schemeClr val="accent1"/>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txDef>
      <a:spPr bwMode="auto">
        <a:noFill/>
        <a:ln w="9525">
          <a:noFill/>
          <a:miter lim="800000"/>
          <a:headEnd/>
          <a:tailEnd/>
        </a:ln>
        <a:effectLst/>
      </a:spPr>
      <a:bodyPr wrap="square" lIns="45720" rIns="45720" rtlCol="0">
        <a:noAutofit/>
      </a:bodyPr>
      <a:lstStyle>
        <a:defPPr fontAlgn="auto">
          <a:spcBef>
            <a:spcPct val="50000"/>
          </a:spcBef>
          <a:spcAft>
            <a:spcPts val="0"/>
          </a:spcAft>
          <a:defRPr sz="1400" b="0" i="0" dirty="0" smtClean="0">
            <a:latin typeface="Calibri" pitchFamily="34" charset="0"/>
            <a:ea typeface="ＭＳ Ｐゴシック" charset="-128"/>
            <a:cs typeface="Arial" pitchFamily="34"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STG PPT template">
  <a:themeElements>
    <a:clrScheme name="Syracuse custom theme">
      <a:dk1>
        <a:srgbClr val="000000"/>
      </a:dk1>
      <a:lt1>
        <a:srgbClr val="FFFFFF"/>
      </a:lt1>
      <a:dk2>
        <a:srgbClr val="000000"/>
      </a:dk2>
      <a:lt2>
        <a:srgbClr val="7F7F7F"/>
      </a:lt2>
      <a:accent1>
        <a:srgbClr val="A68202"/>
      </a:accent1>
      <a:accent2>
        <a:srgbClr val="000000"/>
      </a:accent2>
      <a:accent3>
        <a:srgbClr val="AF1E2D"/>
      </a:accent3>
      <a:accent4>
        <a:srgbClr val="F9C404"/>
      </a:accent4>
      <a:accent5>
        <a:srgbClr val="005D42"/>
      </a:accent5>
      <a:accent6>
        <a:srgbClr val="FFFFFF"/>
      </a:accent6>
      <a:hlink>
        <a:srgbClr val="0042C7"/>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a:solidFill>
            <a:schemeClr val="tx1"/>
          </a:solidFill>
          <a:headEnd type="none" w="med" len="med"/>
          <a:tailEnd type="none" w="med" len="med"/>
        </a:ln>
      </a:spPr>
      <a:bodyPr anchor="ctr"/>
      <a:lstStyle>
        <a:defPPr algn="ctr">
          <a:defRPr sz="1600" i="0" dirty="0" smtClean="0">
            <a:solidFill>
              <a:schemeClr val="tx1"/>
            </a:solidFill>
            <a:latin typeface="Calibri" pitchFamily="34" charset="0"/>
            <a:cs typeface="Arial" charset="0"/>
          </a:defRPr>
        </a:defPPr>
      </a:lstStyle>
      <a:style>
        <a:lnRef idx="1">
          <a:schemeClr val="accent1"/>
        </a:lnRef>
        <a:fillRef idx="2">
          <a:schemeClr val="accent1"/>
        </a:fillRef>
        <a:effectRef idx="1">
          <a:schemeClr val="accent1"/>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txDef>
      <a:spPr bwMode="auto">
        <a:noFill/>
        <a:ln w="9525">
          <a:noFill/>
          <a:miter lim="800000"/>
          <a:headEnd/>
          <a:tailEnd/>
        </a:ln>
        <a:effectLst/>
      </a:spPr>
      <a:bodyPr wrap="square" lIns="45720" rIns="45720" rtlCol="0">
        <a:noAutofit/>
      </a:bodyPr>
      <a:lstStyle>
        <a:defPPr fontAlgn="auto">
          <a:spcBef>
            <a:spcPct val="50000"/>
          </a:spcBef>
          <a:spcAft>
            <a:spcPts val="0"/>
          </a:spcAft>
          <a:defRPr sz="1400" b="0" i="0" dirty="0" smtClean="0">
            <a:latin typeface="Calibri" pitchFamily="34" charset="0"/>
            <a:ea typeface="ＭＳ Ｐゴシック" charset="-128"/>
            <a:cs typeface="Arial" pitchFamily="34"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68826</TotalTime>
  <Words>1993</Words>
  <Application>Microsoft Office PowerPoint</Application>
  <PresentationFormat>On-screen Show (4:3)</PresentationFormat>
  <Paragraphs>405</Paragraphs>
  <Slides>20</Slides>
  <Notes>20</Notes>
  <HiddenSlides>0</HiddenSlides>
  <MMClips>0</MMClip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STG PPT template</vt:lpstr>
      <vt:lpstr>Civic</vt:lpstr>
      <vt:lpstr>1_STG PPT template</vt:lpstr>
      <vt:lpstr>2_STG PPT template</vt:lpstr>
      <vt:lpstr>2015-16 Adopted Budget</vt:lpstr>
      <vt:lpstr>Legislative State Aid Highlights</vt:lpstr>
      <vt:lpstr>Legislative State Aid Highlights</vt:lpstr>
      <vt:lpstr>State Aid Proposal History</vt:lpstr>
      <vt:lpstr>Syracuse’s State Aid Forecast</vt:lpstr>
      <vt:lpstr>Syracuse City School District –  Legislative State Aid</vt:lpstr>
      <vt:lpstr>2015-16 Revenue Assumptions</vt:lpstr>
      <vt:lpstr>Syracuse City School District 2015-16 Revenue Projection</vt:lpstr>
      <vt:lpstr>Fund Balance Projection</vt:lpstr>
      <vt:lpstr>2015-16 Expense Assumptions</vt:lpstr>
      <vt:lpstr>Updates To Final Adopted Budget</vt:lpstr>
      <vt:lpstr>District Initiatives &amp; Priorities</vt:lpstr>
      <vt:lpstr>District Initiatives &amp; Priorities</vt:lpstr>
      <vt:lpstr>District Initiatives &amp; Priorities</vt:lpstr>
      <vt:lpstr>District Initiatives &amp; Priorities</vt:lpstr>
      <vt:lpstr>2015-16 Staffing Changes</vt:lpstr>
      <vt:lpstr>2015-16 General Fund Budget Proposed Expense</vt:lpstr>
      <vt:lpstr>Closing the Gap</vt:lpstr>
      <vt:lpstr>Legislative Discretionary Funds</vt:lpstr>
      <vt:lpstr>Appreciation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Emily Pallin</dc:creator>
  <cp:lastModifiedBy>Slack, Suzanne</cp:lastModifiedBy>
  <cp:revision>970</cp:revision>
  <cp:lastPrinted>2015-04-15T12:14:19Z</cp:lastPrinted>
  <dcterms:created xsi:type="dcterms:W3CDTF">2011-06-22T17:19:09Z</dcterms:created>
  <dcterms:modified xsi:type="dcterms:W3CDTF">2015-04-16T12:28:02Z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umberOfSlides">
    <vt:i4>64</vt:i4>
  </property>
  <property fmtid="{D5CDD505-2E9C-101B-9397-08002B2CF9AE}" pid="3" name="RevisionCount">
    <vt:i4>113</vt:i4>
  </property>
</Properties>
</file>