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59" r:id="rId2"/>
    <p:sldId id="385" r:id="rId3"/>
    <p:sldId id="362" r:id="rId4"/>
    <p:sldId id="361" r:id="rId5"/>
    <p:sldId id="365" r:id="rId6"/>
    <p:sldId id="364" r:id="rId7"/>
    <p:sldId id="366" r:id="rId8"/>
    <p:sldId id="360" r:id="rId9"/>
    <p:sldId id="265" r:id="rId10"/>
    <p:sldId id="367" r:id="rId11"/>
    <p:sldId id="368" r:id="rId12"/>
    <p:sldId id="369" r:id="rId13"/>
    <p:sldId id="370" r:id="rId14"/>
    <p:sldId id="376" r:id="rId15"/>
    <p:sldId id="371" r:id="rId16"/>
    <p:sldId id="372" r:id="rId17"/>
    <p:sldId id="373" r:id="rId18"/>
    <p:sldId id="386" r:id="rId19"/>
    <p:sldId id="388" r:id="rId20"/>
    <p:sldId id="381" r:id="rId21"/>
    <p:sldId id="382" r:id="rId22"/>
    <p:sldId id="374" r:id="rId23"/>
    <p:sldId id="378" r:id="rId24"/>
    <p:sldId id="379" r:id="rId25"/>
    <p:sldId id="380" r:id="rId26"/>
    <p:sldId id="383" r:id="rId27"/>
    <p:sldId id="375" r:id="rId28"/>
    <p:sldId id="384" r:id="rId2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3329"/>
    <a:srgbClr val="C7372A"/>
    <a:srgbClr val="F3B329"/>
    <a:srgbClr val="8EB549"/>
    <a:srgbClr val="456874"/>
    <a:srgbClr val="921B21"/>
    <a:srgbClr val="ECC165"/>
    <a:srgbClr val="DEBB14"/>
    <a:srgbClr val="967B4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55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4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Sheet1!$E$12</c:f>
              <c:strCache>
                <c:ptCount val="1"/>
                <c:pt idx="0">
                  <c:v>Black/African American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47A-476F-AA76-9B0B59E66E4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547A-476F-AA76-9B0B59E66E4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547A-476F-AA76-9B0B59E66E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Sheet1!$D$13:$D$15</c:f>
              <c:strCache>
                <c:ptCount val="3"/>
                <c:pt idx="0">
                  <c:v>OSS</c:v>
                </c:pt>
                <c:pt idx="1">
                  <c:v>ISS</c:v>
                </c:pt>
                <c:pt idx="2">
                  <c:v>Referrals</c:v>
                </c:pt>
              </c:strCache>
            </c:strRef>
          </c:cat>
          <c:val>
            <c:numRef>
              <c:f>Sheet1!$E$13:$E$15</c:f>
              <c:numCache>
                <c:formatCode>0%</c:formatCode>
                <c:ptCount val="3"/>
                <c:pt idx="0">
                  <c:v>0.25</c:v>
                </c:pt>
                <c:pt idx="1">
                  <c:v>0.27</c:v>
                </c:pt>
                <c:pt idx="2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7A-476F-AA76-9B0B59E66E4D}"/>
            </c:ext>
          </c:extLst>
        </c:ser>
        <c:ser>
          <c:idx val="1"/>
          <c:order val="1"/>
          <c:tx>
            <c:strRef>
              <c:f>Sheet1!$F$12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Sheet1!$D$13:$D$15</c:f>
              <c:strCache>
                <c:ptCount val="3"/>
                <c:pt idx="0">
                  <c:v>OSS</c:v>
                </c:pt>
                <c:pt idx="1">
                  <c:v>ISS</c:v>
                </c:pt>
                <c:pt idx="2">
                  <c:v>Referrals</c:v>
                </c:pt>
              </c:strCache>
            </c:strRef>
          </c:cat>
          <c:val>
            <c:numRef>
              <c:f>Sheet1!$F$13:$F$15</c:f>
              <c:numCache>
                <c:formatCode>0%</c:formatCode>
                <c:ptCount val="3"/>
                <c:pt idx="0">
                  <c:v>0.12</c:v>
                </c:pt>
                <c:pt idx="1">
                  <c:v>0.15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7A-476F-AA76-9B0B59E66E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08430288"/>
        <c:axId val="415096600"/>
      </c:barChart>
      <c:catAx>
        <c:axId val="408430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096600"/>
        <c:crosses val="autoZero"/>
        <c:auto val="1"/>
        <c:lblAlgn val="ctr"/>
        <c:lblOffset val="100"/>
        <c:noMultiLvlLbl val="0"/>
      </c:catAx>
      <c:valAx>
        <c:axId val="4150966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0843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413" cy="466412"/>
          </a:xfrm>
          <a:prstGeom prst="rect">
            <a:avLst/>
          </a:prstGeom>
        </p:spPr>
        <p:txBody>
          <a:bodyPr vert="horz" lIns="91934" tIns="45967" rIns="91934" bIns="4596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386" y="0"/>
            <a:ext cx="3037413" cy="466412"/>
          </a:xfrm>
          <a:prstGeom prst="rect">
            <a:avLst/>
          </a:prstGeom>
        </p:spPr>
        <p:txBody>
          <a:bodyPr vert="horz" lIns="91934" tIns="45967" rIns="91934" bIns="45967" rtlCol="0"/>
          <a:lstStyle>
            <a:lvl1pPr algn="r">
              <a:defRPr sz="1200"/>
            </a:lvl1pPr>
          </a:lstStyle>
          <a:p>
            <a:fld id="{0D4AD9A1-EEE4-4D19-8991-A08B92403365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89"/>
            <a:ext cx="3037413" cy="466411"/>
          </a:xfrm>
          <a:prstGeom prst="rect">
            <a:avLst/>
          </a:prstGeom>
        </p:spPr>
        <p:txBody>
          <a:bodyPr vert="horz" lIns="91934" tIns="45967" rIns="91934" bIns="4596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386" y="8829989"/>
            <a:ext cx="3037413" cy="466411"/>
          </a:xfrm>
          <a:prstGeom prst="rect">
            <a:avLst/>
          </a:prstGeom>
        </p:spPr>
        <p:txBody>
          <a:bodyPr vert="horz" lIns="91934" tIns="45967" rIns="91934" bIns="45967" rtlCol="0" anchor="b"/>
          <a:lstStyle>
            <a:lvl1pPr algn="r">
              <a:defRPr sz="1200"/>
            </a:lvl1pPr>
          </a:lstStyle>
          <a:p>
            <a:fld id="{DBADD941-8EBB-478A-A524-604B6BC28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5" tIns="46583" rIns="93165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5" tIns="46583" rIns="93165" bIns="46583" rtlCol="0"/>
          <a:lstStyle>
            <a:lvl1pPr algn="r">
              <a:defRPr sz="1200"/>
            </a:lvl1pPr>
          </a:lstStyle>
          <a:p>
            <a:fld id="{A61DB250-B18E-AC40-8A9D-5BE3FA9BE186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5" tIns="46583" rIns="93165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5" tIns="46583" rIns="93165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5" tIns="46583" rIns="93165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5" tIns="46583" rIns="93165" bIns="46583" rtlCol="0" anchor="b"/>
          <a:lstStyle>
            <a:lvl1pPr algn="r">
              <a:defRPr sz="1200"/>
            </a:lvl1pPr>
          </a:lstStyle>
          <a:p>
            <a:fld id="{0A66390F-6CFE-AB40-BE92-1094331F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6390F-6CFE-AB40-BE92-1094331F73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4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6390F-6CFE-AB40-BE92-1094331F73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0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6390F-6CFE-AB40-BE92-1094331F73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8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6390F-6CFE-AB40-BE92-1094331F73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33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400" b="1" dirty="0"/>
              <a:t>How will we know if we have a successful session?</a:t>
            </a:r>
          </a:p>
          <a:p>
            <a:pPr lvl="1"/>
            <a:r>
              <a:rPr lang="en-US" sz="2000" dirty="0"/>
              <a:t>We CELEBRATED progress and growth</a:t>
            </a:r>
          </a:p>
          <a:p>
            <a:pPr lvl="1"/>
            <a:r>
              <a:rPr lang="en-US" sz="2000" dirty="0"/>
              <a:t>BEST PRACTICES were shared</a:t>
            </a:r>
          </a:p>
          <a:p>
            <a:pPr lvl="1"/>
            <a:r>
              <a:rPr lang="en-US" sz="2000" dirty="0"/>
              <a:t>Everyone took OWNERSHIP for the data</a:t>
            </a:r>
          </a:p>
          <a:p>
            <a:pPr lvl="1"/>
            <a:r>
              <a:rPr lang="en-US" sz="2000" dirty="0"/>
              <a:t>Conversations were CONNECTED and LINKED to other school improvement efforts</a:t>
            </a:r>
          </a:p>
          <a:p>
            <a:pPr lvl="1"/>
            <a:r>
              <a:rPr lang="en-US" sz="2000" dirty="0"/>
              <a:t>Action steps discussed and presented were DOABLE and MEASURABLE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6390F-6CFE-AB40-BE92-1094331F73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8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ool Title Slide- School a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166753"/>
            <a:ext cx="9144000" cy="369124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310"/>
            <a:ext cx="9144000" cy="31670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25204" y="3538727"/>
            <a:ext cx="7928999" cy="11521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26228" y="4901883"/>
            <a:ext cx="7927975" cy="72231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45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2435958"/>
            <a:ext cx="3286891" cy="20077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2286001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C03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C03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1448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reeform 6"/>
          <p:cNvSpPr/>
          <p:nvPr userDrawn="1"/>
        </p:nvSpPr>
        <p:spPr bwMode="auto">
          <a:xfrm>
            <a:off x="0" y="3144814"/>
            <a:ext cx="9144000" cy="3713186"/>
          </a:xfrm>
          <a:prstGeom prst="rect">
            <a:avLst/>
          </a:pr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4117238"/>
            <a:ext cx="7929000" cy="1080651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59" y="6143584"/>
            <a:ext cx="423542" cy="4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84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7915931" cy="3636511"/>
          </a:xfrm>
        </p:spPr>
        <p:txBody>
          <a:bodyPr/>
          <a:lstStyle>
            <a:lvl1pPr>
              <a:buClr>
                <a:srgbClr val="456874"/>
              </a:buClr>
              <a:defRPr sz="1600"/>
            </a:lvl1pPr>
            <a:lvl2pPr>
              <a:buClr>
                <a:srgbClr val="456874"/>
              </a:buClr>
              <a:defRPr/>
            </a:lvl2pPr>
            <a:lvl3pPr>
              <a:buClr>
                <a:srgbClr val="456874"/>
              </a:buClr>
              <a:defRPr/>
            </a:lvl3pPr>
            <a:lvl4pPr>
              <a:buClr>
                <a:srgbClr val="456874"/>
              </a:buClr>
              <a:defRPr/>
            </a:lvl4pPr>
            <a:lvl5pPr>
              <a:buClr>
                <a:srgbClr val="45687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45687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456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540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831349"/>
            <a:ext cx="3892392" cy="3109913"/>
          </a:xfrm>
        </p:spPr>
        <p:txBody>
          <a:bodyPr anchor="t">
            <a:normAutofit/>
          </a:bodyPr>
          <a:lstStyle>
            <a:lvl1pPr>
              <a:buClr>
                <a:srgbClr val="456874"/>
              </a:buClr>
              <a:defRPr sz="1600"/>
            </a:lvl1pPr>
            <a:lvl2pPr>
              <a:buClr>
                <a:srgbClr val="456874"/>
              </a:buClr>
              <a:defRPr/>
            </a:lvl2pPr>
            <a:lvl3pPr>
              <a:buClr>
                <a:srgbClr val="456874"/>
              </a:buClr>
              <a:defRPr/>
            </a:lvl3pPr>
            <a:lvl4pPr>
              <a:buClr>
                <a:srgbClr val="456874"/>
              </a:buClr>
              <a:defRPr/>
            </a:lvl4pPr>
            <a:lvl5pPr>
              <a:buClr>
                <a:srgbClr val="45687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831349"/>
            <a:ext cx="3895937" cy="3109913"/>
          </a:xfrm>
        </p:spPr>
        <p:txBody>
          <a:bodyPr anchor="t">
            <a:normAutofit/>
          </a:bodyPr>
          <a:lstStyle>
            <a:lvl1pPr>
              <a:buClr>
                <a:srgbClr val="456874"/>
              </a:buClr>
              <a:defRPr sz="1600"/>
            </a:lvl1pPr>
            <a:lvl2pPr>
              <a:buClr>
                <a:srgbClr val="456874"/>
              </a:buClr>
              <a:defRPr/>
            </a:lvl2pPr>
            <a:lvl3pPr>
              <a:buClr>
                <a:srgbClr val="456874"/>
              </a:buClr>
              <a:defRPr/>
            </a:lvl3pPr>
            <a:lvl4pPr>
              <a:buClr>
                <a:srgbClr val="456874"/>
              </a:buClr>
              <a:defRPr/>
            </a:lvl4pPr>
            <a:lvl5pPr>
              <a:buClr>
                <a:srgbClr val="45687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45687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456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11046" y="2264233"/>
            <a:ext cx="3892393" cy="486903"/>
          </a:xfrm>
          <a:solidFill>
            <a:srgbClr val="456874">
              <a:alpha val="75000"/>
            </a:srgbClr>
          </a:solidFill>
        </p:spPr>
        <p:txBody>
          <a:bodyPr anchor="b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4"/>
          </p:nvPr>
        </p:nvSpPr>
        <p:spPr>
          <a:xfrm>
            <a:off x="4640562" y="2264233"/>
            <a:ext cx="3892393" cy="486903"/>
          </a:xfrm>
          <a:solidFill>
            <a:srgbClr val="456874">
              <a:alpha val="75000"/>
            </a:srgbClr>
          </a:solidFill>
        </p:spPr>
        <p:txBody>
          <a:bodyPr anchor="b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and Comparis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>
            <a:lvl1pPr>
              <a:buClr>
                <a:srgbClr val="456874"/>
              </a:buClr>
              <a:defRPr sz="1600"/>
            </a:lvl1pPr>
            <a:lvl2pPr>
              <a:buClr>
                <a:srgbClr val="456874"/>
              </a:buClr>
              <a:defRPr/>
            </a:lvl2pPr>
            <a:lvl3pPr>
              <a:buClr>
                <a:srgbClr val="456874"/>
              </a:buClr>
              <a:defRPr/>
            </a:lvl3pPr>
            <a:lvl4pPr>
              <a:buClr>
                <a:srgbClr val="456874"/>
              </a:buClr>
              <a:defRPr/>
            </a:lvl4pPr>
            <a:lvl5pPr>
              <a:buClr>
                <a:srgbClr val="45687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2222287"/>
            <a:ext cx="3895937" cy="3638764"/>
          </a:xfrm>
        </p:spPr>
        <p:txBody>
          <a:bodyPr>
            <a:normAutofit/>
          </a:bodyPr>
          <a:lstStyle>
            <a:lvl1pPr>
              <a:buClr>
                <a:srgbClr val="456874"/>
              </a:buClr>
              <a:defRPr sz="1600"/>
            </a:lvl1pPr>
            <a:lvl2pPr>
              <a:buClr>
                <a:srgbClr val="456874"/>
              </a:buClr>
              <a:defRPr/>
            </a:lvl2pPr>
            <a:lvl3pPr>
              <a:buClr>
                <a:srgbClr val="456874"/>
              </a:buClr>
              <a:defRPr/>
            </a:lvl3pPr>
            <a:lvl4pPr>
              <a:buClr>
                <a:srgbClr val="456874"/>
              </a:buClr>
              <a:defRPr/>
            </a:lvl4pPr>
            <a:lvl5pPr>
              <a:buClr>
                <a:srgbClr val="45687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45687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456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039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45687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456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098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Large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127148"/>
            <a:ext cx="7928999" cy="494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45687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456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607501" y="1069848"/>
            <a:ext cx="7928998" cy="469119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934183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46089"/>
            <a:ext cx="4689475" cy="5414963"/>
          </a:xfrm>
        </p:spPr>
        <p:txBody>
          <a:bodyPr>
            <a:normAutofit/>
          </a:bodyPr>
          <a:lstStyle>
            <a:lvl1pPr>
              <a:buClr>
                <a:srgbClr val="456874"/>
              </a:buClr>
              <a:defRPr sz="1600"/>
            </a:lvl1pPr>
            <a:lvl2pPr>
              <a:buClr>
                <a:srgbClr val="456874"/>
              </a:buClr>
              <a:defRPr/>
            </a:lvl2pPr>
            <a:lvl3pPr>
              <a:buClr>
                <a:srgbClr val="456874"/>
              </a:buClr>
              <a:defRPr/>
            </a:lvl3pPr>
            <a:lvl4pPr>
              <a:buClr>
                <a:srgbClr val="456874"/>
              </a:buClr>
              <a:defRPr/>
            </a:lvl4pPr>
            <a:lvl5pPr>
              <a:buClr>
                <a:srgbClr val="45687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</p:spPr>
        <p:txBody>
          <a:bodyPr tIns="182880" anchor="t" anchorCtr="0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45687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456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923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ctr" anchorCtr="0"/>
          <a:lstStyle>
            <a:lvl1pPr algn="l">
              <a:defRPr sz="315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8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1081457"/>
            <a:ext cx="2857501" cy="407546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45687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456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1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2435958"/>
            <a:ext cx="3286891" cy="20077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2286001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45687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456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3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1448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reeform 6"/>
          <p:cNvSpPr/>
          <p:nvPr userDrawn="1"/>
        </p:nvSpPr>
        <p:spPr bwMode="auto">
          <a:xfrm>
            <a:off x="0" y="3144814"/>
            <a:ext cx="9144000" cy="3713186"/>
          </a:xfrm>
          <a:prstGeom prst="rect">
            <a:avLst/>
          </a:pr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4117238"/>
            <a:ext cx="7929000" cy="1080651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59" y="6143584"/>
            <a:ext cx="423542" cy="4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8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1448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reeform 6"/>
          <p:cNvSpPr/>
          <p:nvPr userDrawn="1"/>
        </p:nvSpPr>
        <p:spPr bwMode="auto">
          <a:xfrm>
            <a:off x="0" y="3144814"/>
            <a:ext cx="9144000" cy="3713186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4117238"/>
            <a:ext cx="7929000" cy="1080651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59" y="6143584"/>
            <a:ext cx="423542" cy="4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7915931" cy="3636511"/>
          </a:xfrm>
        </p:spPr>
        <p:txBody>
          <a:bodyPr/>
          <a:lstStyle>
            <a:lvl1pPr>
              <a:buClr>
                <a:srgbClr val="8EB549"/>
              </a:buClr>
              <a:defRPr sz="1600"/>
            </a:lvl1pPr>
            <a:lvl2pPr>
              <a:buClr>
                <a:srgbClr val="8EB549"/>
              </a:buClr>
              <a:defRPr/>
            </a:lvl2pPr>
            <a:lvl3pPr>
              <a:buClr>
                <a:srgbClr val="8EB549"/>
              </a:buClr>
              <a:defRPr/>
            </a:lvl3pPr>
            <a:lvl4pPr>
              <a:buClr>
                <a:srgbClr val="8EB549"/>
              </a:buClr>
              <a:defRPr/>
            </a:lvl4pPr>
            <a:lvl5pPr>
              <a:buClr>
                <a:srgbClr val="8EB54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8EB5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8EB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125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and 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831349"/>
            <a:ext cx="3892392" cy="3109913"/>
          </a:xfrm>
        </p:spPr>
        <p:txBody>
          <a:bodyPr anchor="t">
            <a:normAutofit/>
          </a:bodyPr>
          <a:lstStyle>
            <a:lvl1pPr>
              <a:buClr>
                <a:srgbClr val="8EB549"/>
              </a:buClr>
              <a:defRPr sz="1600"/>
            </a:lvl1pPr>
            <a:lvl2pPr>
              <a:buClr>
                <a:srgbClr val="8EB549"/>
              </a:buClr>
              <a:defRPr/>
            </a:lvl2pPr>
            <a:lvl3pPr>
              <a:buClr>
                <a:srgbClr val="8EB549"/>
              </a:buClr>
              <a:defRPr/>
            </a:lvl3pPr>
            <a:lvl4pPr>
              <a:buClr>
                <a:srgbClr val="8EB549"/>
              </a:buClr>
              <a:defRPr/>
            </a:lvl4pPr>
            <a:lvl5pPr>
              <a:buClr>
                <a:srgbClr val="8EB54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831349"/>
            <a:ext cx="3895937" cy="3109913"/>
          </a:xfrm>
        </p:spPr>
        <p:txBody>
          <a:bodyPr anchor="t">
            <a:normAutofit/>
          </a:bodyPr>
          <a:lstStyle>
            <a:lvl1pPr>
              <a:buClr>
                <a:srgbClr val="8EB549"/>
              </a:buClr>
              <a:defRPr sz="1600"/>
            </a:lvl1pPr>
            <a:lvl2pPr>
              <a:buClr>
                <a:srgbClr val="8EB549"/>
              </a:buClr>
              <a:defRPr/>
            </a:lvl2pPr>
            <a:lvl3pPr>
              <a:buClr>
                <a:srgbClr val="8EB549"/>
              </a:buClr>
              <a:defRPr/>
            </a:lvl3pPr>
            <a:lvl4pPr>
              <a:buClr>
                <a:srgbClr val="8EB549"/>
              </a:buClr>
              <a:defRPr/>
            </a:lvl4pPr>
            <a:lvl5pPr>
              <a:buClr>
                <a:srgbClr val="8EB54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8EB5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8EB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11046" y="2264233"/>
            <a:ext cx="3892393" cy="486903"/>
          </a:xfrm>
          <a:solidFill>
            <a:srgbClr val="8EB549">
              <a:alpha val="75000"/>
            </a:srgbClr>
          </a:solidFill>
        </p:spPr>
        <p:txBody>
          <a:bodyPr anchor="b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4"/>
          </p:nvPr>
        </p:nvSpPr>
        <p:spPr>
          <a:xfrm>
            <a:off x="4640562" y="2264233"/>
            <a:ext cx="3892393" cy="486903"/>
          </a:xfrm>
          <a:solidFill>
            <a:srgbClr val="8EB549">
              <a:alpha val="75000"/>
            </a:srgbClr>
          </a:solidFill>
        </p:spPr>
        <p:txBody>
          <a:bodyPr anchor="b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868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mparis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>
            <a:lvl1pPr>
              <a:buClr>
                <a:srgbClr val="8EB549"/>
              </a:buClr>
              <a:defRPr sz="1600"/>
            </a:lvl1pPr>
            <a:lvl2pPr>
              <a:buClr>
                <a:srgbClr val="8EB549"/>
              </a:buClr>
              <a:defRPr/>
            </a:lvl2pPr>
            <a:lvl3pPr>
              <a:buClr>
                <a:srgbClr val="8EB549"/>
              </a:buClr>
              <a:defRPr/>
            </a:lvl3pPr>
            <a:lvl4pPr>
              <a:buClr>
                <a:srgbClr val="8EB549"/>
              </a:buClr>
              <a:defRPr/>
            </a:lvl4pPr>
            <a:lvl5pPr>
              <a:buClr>
                <a:srgbClr val="8EB54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2222287"/>
            <a:ext cx="3895937" cy="3638764"/>
          </a:xfrm>
        </p:spPr>
        <p:txBody>
          <a:bodyPr>
            <a:normAutofit/>
          </a:bodyPr>
          <a:lstStyle>
            <a:lvl1pPr>
              <a:buClr>
                <a:srgbClr val="8EB549"/>
              </a:buClr>
              <a:defRPr sz="1600"/>
            </a:lvl1pPr>
            <a:lvl2pPr>
              <a:buClr>
                <a:srgbClr val="8EB549"/>
              </a:buClr>
              <a:defRPr/>
            </a:lvl2pPr>
            <a:lvl3pPr>
              <a:buClr>
                <a:srgbClr val="8EB549"/>
              </a:buClr>
              <a:defRPr/>
            </a:lvl3pPr>
            <a:lvl4pPr>
              <a:buClr>
                <a:srgbClr val="8EB549"/>
              </a:buClr>
              <a:defRPr/>
            </a:lvl4pPr>
            <a:lvl5pPr>
              <a:buClr>
                <a:srgbClr val="8EB54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8EB5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8EB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381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8EB5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8EB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018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Large 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127148"/>
            <a:ext cx="7928999" cy="494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8EB5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8EB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607501" y="1069848"/>
            <a:ext cx="7928998" cy="469119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095221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46089"/>
            <a:ext cx="4689475" cy="5414963"/>
          </a:xfrm>
        </p:spPr>
        <p:txBody>
          <a:bodyPr>
            <a:normAutofit/>
          </a:bodyPr>
          <a:lstStyle>
            <a:lvl1pPr>
              <a:buClr>
                <a:srgbClr val="8EB549"/>
              </a:buClr>
              <a:defRPr sz="1600"/>
            </a:lvl1pPr>
            <a:lvl2pPr>
              <a:buClr>
                <a:srgbClr val="8EB549"/>
              </a:buClr>
              <a:defRPr/>
            </a:lvl2pPr>
            <a:lvl3pPr>
              <a:buClr>
                <a:srgbClr val="8EB549"/>
              </a:buClr>
              <a:defRPr/>
            </a:lvl3pPr>
            <a:lvl4pPr>
              <a:buClr>
                <a:srgbClr val="8EB549"/>
              </a:buClr>
              <a:defRPr/>
            </a:lvl4pPr>
            <a:lvl5pPr>
              <a:buClr>
                <a:srgbClr val="8EB54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</p:spPr>
        <p:txBody>
          <a:bodyPr tIns="182880" anchor="t" anchorCtr="0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8EB5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8EB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896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ctr" anchorCtr="0"/>
          <a:lstStyle>
            <a:lvl1pPr algn="l">
              <a:defRPr sz="315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8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1081457"/>
            <a:ext cx="2857501" cy="407546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8EB5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8EB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037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2435958"/>
            <a:ext cx="3286891" cy="20077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2286001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8EB5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8EB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570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1448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reeform 6"/>
          <p:cNvSpPr/>
          <p:nvPr userDrawn="1"/>
        </p:nvSpPr>
        <p:spPr bwMode="auto">
          <a:xfrm>
            <a:off x="0" y="3144814"/>
            <a:ext cx="9144000" cy="3713186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4117238"/>
            <a:ext cx="7929000" cy="1080651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59" y="6143584"/>
            <a:ext cx="423542" cy="4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6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7915931" cy="3636511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C03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C03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7915931" cy="3636511"/>
          </a:xfrm>
        </p:spPr>
        <p:txBody>
          <a:bodyPr/>
          <a:lstStyle>
            <a:lvl1pPr>
              <a:buClr>
                <a:srgbClr val="F3B329"/>
              </a:buClr>
              <a:defRPr sz="1600"/>
            </a:lvl1pPr>
            <a:lvl2pPr>
              <a:buClr>
                <a:srgbClr val="F3B329"/>
              </a:buClr>
              <a:defRPr/>
            </a:lvl2pPr>
            <a:lvl3pPr>
              <a:buClr>
                <a:srgbClr val="F3B329"/>
              </a:buClr>
              <a:defRPr/>
            </a:lvl3pPr>
            <a:lvl4pPr>
              <a:buClr>
                <a:srgbClr val="F3B329"/>
              </a:buClr>
              <a:defRPr/>
            </a:lvl4pPr>
            <a:lvl5pPr>
              <a:buClr>
                <a:srgbClr val="F3B32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F3B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F3B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138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>
            <a:lvl1pPr>
              <a:buClr>
                <a:srgbClr val="F3B329"/>
              </a:buClr>
              <a:defRPr sz="1600"/>
            </a:lvl1pPr>
            <a:lvl2pPr>
              <a:buClr>
                <a:srgbClr val="F3B329"/>
              </a:buClr>
              <a:defRPr/>
            </a:lvl2pPr>
            <a:lvl3pPr>
              <a:buClr>
                <a:srgbClr val="F3B329"/>
              </a:buClr>
              <a:defRPr/>
            </a:lvl3pPr>
            <a:lvl4pPr>
              <a:buClr>
                <a:srgbClr val="F3B329"/>
              </a:buClr>
              <a:defRPr/>
            </a:lvl4pPr>
            <a:lvl5pPr>
              <a:buClr>
                <a:srgbClr val="F3B32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2222287"/>
            <a:ext cx="3895937" cy="3638764"/>
          </a:xfrm>
        </p:spPr>
        <p:txBody>
          <a:bodyPr>
            <a:normAutofit/>
          </a:bodyPr>
          <a:lstStyle>
            <a:lvl1pPr>
              <a:buClr>
                <a:srgbClr val="F3B329"/>
              </a:buClr>
              <a:defRPr sz="1600"/>
            </a:lvl1pPr>
            <a:lvl2pPr>
              <a:buClr>
                <a:srgbClr val="F3B329"/>
              </a:buClr>
              <a:defRPr/>
            </a:lvl2pPr>
            <a:lvl3pPr>
              <a:buClr>
                <a:srgbClr val="F3B329"/>
              </a:buClr>
              <a:defRPr/>
            </a:lvl3pPr>
            <a:lvl4pPr>
              <a:buClr>
                <a:srgbClr val="F3B329"/>
              </a:buClr>
              <a:defRPr/>
            </a:lvl4pPr>
            <a:lvl5pPr>
              <a:buClr>
                <a:srgbClr val="F3B32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F3B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F3B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18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and 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831349"/>
            <a:ext cx="3892392" cy="3109913"/>
          </a:xfrm>
        </p:spPr>
        <p:txBody>
          <a:bodyPr anchor="t">
            <a:normAutofit/>
          </a:bodyPr>
          <a:lstStyle>
            <a:lvl1pPr>
              <a:buClr>
                <a:srgbClr val="F3B329"/>
              </a:buClr>
              <a:defRPr sz="1600"/>
            </a:lvl1pPr>
            <a:lvl2pPr>
              <a:buClr>
                <a:srgbClr val="F3B329"/>
              </a:buClr>
              <a:defRPr/>
            </a:lvl2pPr>
            <a:lvl3pPr>
              <a:buClr>
                <a:srgbClr val="F3B329"/>
              </a:buClr>
              <a:defRPr/>
            </a:lvl3pPr>
            <a:lvl4pPr>
              <a:buClr>
                <a:srgbClr val="F3B329"/>
              </a:buClr>
              <a:defRPr/>
            </a:lvl4pPr>
            <a:lvl5pPr>
              <a:buClr>
                <a:srgbClr val="F3B32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831349"/>
            <a:ext cx="3895937" cy="3109913"/>
          </a:xfrm>
        </p:spPr>
        <p:txBody>
          <a:bodyPr anchor="t">
            <a:normAutofit/>
          </a:bodyPr>
          <a:lstStyle>
            <a:lvl1pPr>
              <a:buClr>
                <a:srgbClr val="F3B329"/>
              </a:buClr>
              <a:defRPr sz="1600"/>
            </a:lvl1pPr>
            <a:lvl2pPr>
              <a:buClr>
                <a:srgbClr val="F3B329"/>
              </a:buClr>
              <a:defRPr/>
            </a:lvl2pPr>
            <a:lvl3pPr>
              <a:buClr>
                <a:srgbClr val="F3B329"/>
              </a:buClr>
              <a:defRPr/>
            </a:lvl3pPr>
            <a:lvl4pPr>
              <a:buClr>
                <a:srgbClr val="F3B329"/>
              </a:buClr>
              <a:defRPr/>
            </a:lvl4pPr>
            <a:lvl5pPr>
              <a:buClr>
                <a:srgbClr val="F3B32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F3B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F3B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11046" y="2264233"/>
            <a:ext cx="3892393" cy="486903"/>
          </a:xfrm>
          <a:solidFill>
            <a:srgbClr val="F3B329">
              <a:alpha val="75000"/>
            </a:srgbClr>
          </a:solidFill>
        </p:spPr>
        <p:txBody>
          <a:bodyPr anchor="b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4"/>
          </p:nvPr>
        </p:nvSpPr>
        <p:spPr>
          <a:xfrm>
            <a:off x="4640562" y="2264233"/>
            <a:ext cx="3892393" cy="486903"/>
          </a:xfrm>
          <a:solidFill>
            <a:srgbClr val="F3B329">
              <a:alpha val="75000"/>
            </a:srgbClr>
          </a:solidFill>
        </p:spPr>
        <p:txBody>
          <a:bodyPr anchor="b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7469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F3B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F3B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402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Large 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127148"/>
            <a:ext cx="7928999" cy="494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F3B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F3B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607501" y="1069848"/>
            <a:ext cx="7928998" cy="469119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65757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46089"/>
            <a:ext cx="4689475" cy="5414963"/>
          </a:xfrm>
        </p:spPr>
        <p:txBody>
          <a:bodyPr>
            <a:normAutofit/>
          </a:bodyPr>
          <a:lstStyle>
            <a:lvl1pPr>
              <a:buClr>
                <a:srgbClr val="F3B329"/>
              </a:buClr>
              <a:defRPr sz="1600"/>
            </a:lvl1pPr>
            <a:lvl2pPr>
              <a:buClr>
                <a:srgbClr val="F3B329"/>
              </a:buClr>
              <a:defRPr/>
            </a:lvl2pPr>
            <a:lvl3pPr>
              <a:buClr>
                <a:srgbClr val="F3B329"/>
              </a:buClr>
              <a:defRPr/>
            </a:lvl3pPr>
            <a:lvl4pPr>
              <a:buClr>
                <a:srgbClr val="F3B329"/>
              </a:buClr>
              <a:defRPr/>
            </a:lvl4pPr>
            <a:lvl5pPr>
              <a:buClr>
                <a:srgbClr val="F3B32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</p:spPr>
        <p:txBody>
          <a:bodyPr tIns="182880" anchor="t" anchorCtr="0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F3B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F3B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74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ctr" anchorCtr="0"/>
          <a:lstStyle>
            <a:lvl1pPr algn="l">
              <a:defRPr sz="315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8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1081457"/>
            <a:ext cx="2857501" cy="407546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F3B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F3B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18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2435958"/>
            <a:ext cx="3286891" cy="20077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2286001"/>
            <a:ext cx="3660225" cy="229552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F3B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F3B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838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CE1278-4D70-AA4A-BC32-4FE3C86C83EB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7115-8F76-AA40-B3D0-76265470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34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 userDrawn="1"/>
        </p:nvSpPr>
        <p:spPr bwMode="auto">
          <a:xfrm>
            <a:off x="0" y="3144814"/>
            <a:ext cx="9144000" cy="3713186"/>
          </a:xfrm>
          <a:prstGeom prst="rect">
            <a:avLst/>
          </a:pr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62470" cy="395826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62470" y="127520"/>
            <a:ext cx="5536626" cy="239226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123282" y="4287021"/>
            <a:ext cx="6640513" cy="113982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16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2222287"/>
            <a:ext cx="3895937" cy="36387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C03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C03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and 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/>
          <p:cNvSpPr/>
          <p:nvPr userDrawn="1"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6" y="2264233"/>
            <a:ext cx="3892393" cy="486903"/>
          </a:xfrm>
          <a:solidFill>
            <a:srgbClr val="C03329">
              <a:alpha val="75000"/>
            </a:srgbClr>
          </a:solidFill>
        </p:spPr>
        <p:txBody>
          <a:bodyPr anchor="b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831349"/>
            <a:ext cx="3892392" cy="3109913"/>
          </a:xfrm>
        </p:spPr>
        <p:txBody>
          <a:bodyPr anchor="t">
            <a:normAutofit/>
          </a:bodyPr>
          <a:lstStyle>
            <a:lvl1pPr>
              <a:buClr>
                <a:srgbClr val="C03329"/>
              </a:buClr>
              <a:defRPr sz="1600"/>
            </a:lvl1pPr>
            <a:lvl2pPr>
              <a:buClr>
                <a:srgbClr val="C03329"/>
              </a:buClr>
              <a:defRPr/>
            </a:lvl2pPr>
            <a:lvl3pPr>
              <a:buClr>
                <a:srgbClr val="C03329"/>
              </a:buClr>
              <a:defRPr/>
            </a:lvl3pPr>
            <a:lvl4pPr>
              <a:buClr>
                <a:srgbClr val="C03329"/>
              </a:buClr>
              <a:defRPr/>
            </a:lvl4pPr>
            <a:lvl5pPr>
              <a:buClr>
                <a:srgbClr val="C0332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831349"/>
            <a:ext cx="3895937" cy="3109913"/>
          </a:xfrm>
        </p:spPr>
        <p:txBody>
          <a:bodyPr anchor="t">
            <a:normAutofit/>
          </a:bodyPr>
          <a:lstStyle>
            <a:lvl1pPr>
              <a:buClr>
                <a:srgbClr val="C03329"/>
              </a:buClr>
              <a:defRPr sz="1600"/>
            </a:lvl1pPr>
            <a:lvl2pPr>
              <a:buClr>
                <a:srgbClr val="C03329"/>
              </a:buClr>
              <a:defRPr/>
            </a:lvl2pPr>
            <a:lvl3pPr>
              <a:buClr>
                <a:srgbClr val="C03329"/>
              </a:buClr>
              <a:defRPr/>
            </a:lvl3pPr>
            <a:lvl4pPr>
              <a:buClr>
                <a:srgbClr val="C03329"/>
              </a:buClr>
              <a:defRPr/>
            </a:lvl4pPr>
            <a:lvl5pPr>
              <a:buClr>
                <a:srgbClr val="C0332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C03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C03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640562" y="2264233"/>
            <a:ext cx="3892393" cy="486903"/>
          </a:xfrm>
          <a:solidFill>
            <a:srgbClr val="C03329">
              <a:alpha val="75000"/>
            </a:srgbClr>
          </a:solidFill>
        </p:spPr>
        <p:txBody>
          <a:bodyPr anchor="b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5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C03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C03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127148"/>
            <a:ext cx="7928999" cy="494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C03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C03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607501" y="1069848"/>
            <a:ext cx="7928998" cy="469119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3830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46089"/>
            <a:ext cx="4689475" cy="541496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</p:spPr>
        <p:txBody>
          <a:bodyPr tIns="182880" anchor="t" anchorCtr="0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C03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C03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ctr" anchorCtr="0"/>
          <a:lstStyle>
            <a:lvl1pPr algn="l">
              <a:defRPr sz="315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8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1081457"/>
            <a:ext cx="2857501" cy="407546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86521" y="6124041"/>
            <a:ext cx="796616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3"/>
          </p:nvPr>
        </p:nvSpPr>
        <p:spPr>
          <a:xfrm>
            <a:off x="0" y="6124041"/>
            <a:ext cx="7333989" cy="490599"/>
          </a:xfrm>
          <a:noFill/>
        </p:spPr>
        <p:txBody>
          <a:bodyPr lIns="274320" anchor="b" anchorCtr="0"/>
          <a:lstStyle>
            <a:lvl1pPr marL="0" indent="0">
              <a:buNone/>
              <a:defRPr i="1">
                <a:solidFill>
                  <a:srgbClr val="C0332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202287"/>
            <a:ext cx="7818783" cy="26235"/>
          </a:xfrm>
          <a:prstGeom prst="line">
            <a:avLst/>
          </a:prstGeom>
          <a:ln w="34925">
            <a:solidFill>
              <a:srgbClr val="C03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2"/>
            <a:ext cx="7922464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345656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67454-0953-C44C-8351-F3EB1EDEDDC8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056" y="6311465"/>
            <a:ext cx="345971" cy="3651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0" r:id="rId3"/>
    <p:sldLayoutId id="2147483652" r:id="rId4"/>
    <p:sldLayoutId id="2147483696" r:id="rId5"/>
    <p:sldLayoutId id="2147483654" r:id="rId6"/>
    <p:sldLayoutId id="2147483700" r:id="rId7"/>
    <p:sldLayoutId id="2147483656" r:id="rId8"/>
    <p:sldLayoutId id="2147483666" r:id="rId9"/>
    <p:sldLayoutId id="2147483661" r:id="rId10"/>
    <p:sldLayoutId id="2147483693" r:id="rId11"/>
    <p:sldLayoutId id="2147483671" r:id="rId12"/>
    <p:sldLayoutId id="2147483653" r:id="rId13"/>
    <p:sldLayoutId id="2147483697" r:id="rId14"/>
    <p:sldLayoutId id="2147483679" r:id="rId15"/>
    <p:sldLayoutId id="2147483701" r:id="rId16"/>
    <p:sldLayoutId id="2147483682" r:id="rId17"/>
    <p:sldLayoutId id="2147483683" r:id="rId18"/>
    <p:sldLayoutId id="2147483684" r:id="rId19"/>
    <p:sldLayoutId id="2147483694" r:id="rId20"/>
    <p:sldLayoutId id="2147483672" r:id="rId21"/>
    <p:sldLayoutId id="2147483698" r:id="rId22"/>
    <p:sldLayoutId id="2147483677" r:id="rId23"/>
    <p:sldLayoutId id="2147483680" r:id="rId24"/>
    <p:sldLayoutId id="2147483702" r:id="rId25"/>
    <p:sldLayoutId id="2147483685" r:id="rId26"/>
    <p:sldLayoutId id="2147483686" r:id="rId27"/>
    <p:sldLayoutId id="2147483687" r:id="rId28"/>
    <p:sldLayoutId id="2147483695" r:id="rId29"/>
    <p:sldLayoutId id="2147483673" r:id="rId30"/>
    <p:sldLayoutId id="2147483678" r:id="rId31"/>
    <p:sldLayoutId id="2147483699" r:id="rId32"/>
    <p:sldLayoutId id="2147483681" r:id="rId33"/>
    <p:sldLayoutId id="2147483703" r:id="rId34"/>
    <p:sldLayoutId id="2147483688" r:id="rId35"/>
    <p:sldLayoutId id="2147483689" r:id="rId36"/>
    <p:sldLayoutId id="2147483690" r:id="rId37"/>
    <p:sldLayoutId id="2147483705" r:id="rId38"/>
    <p:sldLayoutId id="2147483706" r:id="rId39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The Ongoing Journey From Compliance to Capacity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2800"/>
              <a:t>Corey Williams, PhD</a:t>
            </a:r>
          </a:p>
          <a:p>
            <a:r>
              <a:rPr lang="en-US" sz="2800"/>
              <a:t>Syracuse City School District</a:t>
            </a:r>
          </a:p>
          <a:p>
            <a:r>
              <a:rPr lang="en-US" sz="2800"/>
              <a:t>5/19/2017</a:t>
            </a:r>
          </a:p>
        </p:txBody>
      </p:sp>
    </p:spTree>
    <p:extLst>
      <p:ext uri="{BB962C8B-B14F-4D97-AF65-F5344CB8AC3E}">
        <p14:creationId xmlns:p14="http://schemas.microsoft.com/office/powerpoint/2010/main" val="1104759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Compliance to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188833"/>
            <a:ext cx="8271348" cy="3195967"/>
          </a:xfrm>
        </p:spPr>
        <p:txBody>
          <a:bodyPr>
            <a:normAutofit/>
          </a:bodyPr>
          <a:lstStyle/>
          <a:p>
            <a:r>
              <a:rPr lang="en-US" sz="2400"/>
              <a:t>AOD Outlines structures, not outcomes</a:t>
            </a:r>
          </a:p>
          <a:p>
            <a:r>
              <a:rPr lang="en-US" sz="2400"/>
              <a:t>Years 1 and 2 – Focus on developing systems and structures</a:t>
            </a:r>
          </a:p>
          <a:p>
            <a:pPr lvl="1"/>
            <a:r>
              <a:rPr lang="en-US" sz="2000"/>
              <a:t>No change in disproportionality</a:t>
            </a:r>
          </a:p>
          <a:p>
            <a:r>
              <a:rPr lang="en-US" sz="2400"/>
              <a:t>Year 3 – Focus on changing disproportionate outcomes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04" y="4541344"/>
            <a:ext cx="1748833" cy="1582697"/>
          </a:xfrm>
        </p:spPr>
      </p:pic>
      <p:sp>
        <p:nvSpPr>
          <p:cNvPr id="6" name="AutoShape 2" descr="Image result for capacity icon"/>
          <p:cNvSpPr>
            <a:spLocks noChangeAspect="1" noChangeArrowheads="1"/>
          </p:cNvSpPr>
          <p:nvPr/>
        </p:nvSpPr>
        <p:spPr bwMode="auto">
          <a:xfrm>
            <a:off x="4986193" y="3313638"/>
            <a:ext cx="1386898" cy="13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03" y="4463260"/>
            <a:ext cx="1671033" cy="166078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3158837" y="5293650"/>
            <a:ext cx="260393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781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Compliance to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102" y="2188832"/>
            <a:ext cx="8271348" cy="5860463"/>
          </a:xfrm>
        </p:spPr>
        <p:txBody>
          <a:bodyPr>
            <a:normAutofit/>
          </a:bodyPr>
          <a:lstStyle/>
          <a:p>
            <a:r>
              <a:rPr lang="en-US" sz="2400"/>
              <a:t>District commitment to addressing disproportionality</a:t>
            </a:r>
          </a:p>
          <a:p>
            <a:pPr lvl="1"/>
            <a:r>
              <a:rPr lang="en-US" sz="2000"/>
              <a:t>Stage 1: Shift in mindset</a:t>
            </a:r>
          </a:p>
          <a:p>
            <a:pPr lvl="2"/>
            <a:r>
              <a:rPr lang="en-US" sz="1850"/>
              <a:t>Shift in perception of document</a:t>
            </a:r>
          </a:p>
          <a:p>
            <a:pPr lvl="2"/>
            <a:r>
              <a:rPr lang="en-US" sz="1850"/>
              <a:t>Expansion of staff engaging in AOD-related work</a:t>
            </a:r>
          </a:p>
          <a:p>
            <a:pPr lvl="1"/>
            <a:r>
              <a:rPr lang="en-US" sz="2000"/>
              <a:t>Stage 2: Focus on data</a:t>
            </a:r>
          </a:p>
          <a:p>
            <a:pPr lvl="2"/>
            <a:r>
              <a:rPr lang="en-US" sz="1850"/>
              <a:t>Culture and climate goals established</a:t>
            </a:r>
          </a:p>
          <a:p>
            <a:pPr lvl="2"/>
            <a:r>
              <a:rPr lang="en-US" sz="1850"/>
              <a:t>Vertical alignment of data</a:t>
            </a:r>
          </a:p>
          <a:p>
            <a:pPr lvl="2"/>
            <a:r>
              <a:rPr lang="en-US" sz="1850"/>
              <a:t>Data coaches hired</a:t>
            </a:r>
          </a:p>
          <a:p>
            <a:pPr lvl="2"/>
            <a:r>
              <a:rPr lang="en-US" sz="1850"/>
              <a:t>Commitment to </a:t>
            </a:r>
            <a:r>
              <a:rPr lang="en-US" sz="1850" err="1"/>
              <a:t>SchoolSTAT</a:t>
            </a:r>
            <a:r>
              <a:rPr lang="en-US" sz="1850"/>
              <a:t> process</a:t>
            </a:r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AutoShape 2" descr="Image result for capacity icon"/>
          <p:cNvSpPr>
            <a:spLocks noChangeAspect="1" noChangeArrowheads="1"/>
          </p:cNvSpPr>
          <p:nvPr/>
        </p:nvSpPr>
        <p:spPr bwMode="auto">
          <a:xfrm>
            <a:off x="4986193" y="3313638"/>
            <a:ext cx="1386898" cy="13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66" y="4152719"/>
            <a:ext cx="3632555" cy="1797320"/>
          </a:xfrm>
        </p:spPr>
      </p:pic>
    </p:spTree>
    <p:extLst>
      <p:ext uri="{BB962C8B-B14F-4D97-AF65-F5344CB8AC3E}">
        <p14:creationId xmlns:p14="http://schemas.microsoft.com/office/powerpoint/2010/main" val="3554344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Preventative Strategies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102" y="2188832"/>
            <a:ext cx="8271348" cy="5860463"/>
          </a:xfrm>
        </p:spPr>
        <p:txBody>
          <a:bodyPr>
            <a:normAutofit/>
          </a:bodyPr>
          <a:lstStyle/>
          <a:p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AutoShape 2" descr="Image result for capacity icon"/>
          <p:cNvSpPr>
            <a:spLocks noChangeAspect="1" noChangeArrowheads="1"/>
          </p:cNvSpPr>
          <p:nvPr/>
        </p:nvSpPr>
        <p:spPr bwMode="auto">
          <a:xfrm>
            <a:off x="4986193" y="3313638"/>
            <a:ext cx="1386898" cy="13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" y="2653048"/>
            <a:ext cx="9141422" cy="2699799"/>
          </a:xfrm>
        </p:spPr>
      </p:pic>
    </p:spTree>
    <p:extLst>
      <p:ext uri="{BB962C8B-B14F-4D97-AF65-F5344CB8AC3E}">
        <p14:creationId xmlns:p14="http://schemas.microsoft.com/office/powerpoint/2010/main" val="212128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Preventative Strategies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AutoShape 2" descr="Image result for capacity icon"/>
          <p:cNvSpPr>
            <a:spLocks noChangeAspect="1" noChangeArrowheads="1"/>
          </p:cNvSpPr>
          <p:nvPr/>
        </p:nvSpPr>
        <p:spPr bwMode="auto">
          <a:xfrm>
            <a:off x="4986193" y="3313638"/>
            <a:ext cx="1386898" cy="13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3" y="1941367"/>
            <a:ext cx="6540868" cy="4798620"/>
          </a:xfrm>
        </p:spPr>
      </p:pic>
    </p:spTree>
    <p:extLst>
      <p:ext uri="{BB962C8B-B14F-4D97-AF65-F5344CB8AC3E}">
        <p14:creationId xmlns:p14="http://schemas.microsoft.com/office/powerpoint/2010/main" val="2617466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SchoolSTAT</a:t>
            </a:r>
            <a:r>
              <a:rPr lang="en-US"/>
              <a:t>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4650693" cy="3636511"/>
          </a:xfrm>
        </p:spPr>
        <p:txBody>
          <a:bodyPr>
            <a:normAutofit fontScale="92500" lnSpcReduction="10000"/>
          </a:bodyPr>
          <a:lstStyle/>
          <a:p>
            <a:r>
              <a:rPr lang="en-US" sz="2400"/>
              <a:t>Process Outcomes</a:t>
            </a:r>
          </a:p>
          <a:p>
            <a:pPr lvl="1"/>
            <a:r>
              <a:rPr lang="en-US" sz="2000"/>
              <a:t>Increase data literacy</a:t>
            </a:r>
          </a:p>
          <a:p>
            <a:pPr lvl="1"/>
            <a:r>
              <a:rPr lang="en-US" sz="2000"/>
              <a:t>Share best practices</a:t>
            </a:r>
          </a:p>
          <a:p>
            <a:pPr lvl="1"/>
            <a:r>
              <a:rPr lang="en-US" sz="2000"/>
              <a:t>Alignment in planning and increased accountability</a:t>
            </a:r>
          </a:p>
          <a:p>
            <a:r>
              <a:rPr lang="en-US" sz="2400"/>
              <a:t>Student Outcomes</a:t>
            </a:r>
          </a:p>
          <a:p>
            <a:pPr lvl="1"/>
            <a:r>
              <a:rPr lang="en-US" sz="2000"/>
              <a:t>PSP Goals</a:t>
            </a:r>
          </a:p>
          <a:p>
            <a:pPr lvl="2"/>
            <a:r>
              <a:rPr lang="en-US" sz="1850"/>
              <a:t>Increase student achievement</a:t>
            </a:r>
          </a:p>
          <a:p>
            <a:pPr lvl="2"/>
            <a:r>
              <a:rPr lang="en-US" sz="1850"/>
              <a:t>Increase equity for systematically marginalized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75" y="2716357"/>
            <a:ext cx="2917824" cy="2917824"/>
          </a:xfrm>
        </p:spPr>
      </p:pic>
    </p:spTree>
    <p:extLst>
      <p:ext uri="{BB962C8B-B14F-4D97-AF65-F5344CB8AC3E}">
        <p14:creationId xmlns:p14="http://schemas.microsoft.com/office/powerpoint/2010/main" val="707864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SchoolSTAT</a:t>
            </a:r>
            <a:r>
              <a:rPr lang="en-US"/>
              <a:t>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AutoShape 2" descr="Image result for capacity icon"/>
          <p:cNvSpPr>
            <a:spLocks noChangeAspect="1" noChangeArrowheads="1"/>
          </p:cNvSpPr>
          <p:nvPr/>
        </p:nvSpPr>
        <p:spPr bwMode="auto">
          <a:xfrm>
            <a:off x="4986193" y="3313638"/>
            <a:ext cx="1386898" cy="13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626747" y="3288088"/>
            <a:ext cx="1982623" cy="2444288"/>
            <a:chOff x="2700259" y="1441866"/>
            <a:chExt cx="1982623" cy="2444288"/>
          </a:xfrm>
        </p:grpSpPr>
        <p:sp>
          <p:nvSpPr>
            <p:cNvPr id="9" name="TextBox 8"/>
            <p:cNvSpPr txBox="1"/>
            <p:nvPr/>
          </p:nvSpPr>
          <p:spPr>
            <a:xfrm>
              <a:off x="2873205" y="3424489"/>
              <a:ext cx="1636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/>
                <a:t>SLT or DSCT</a:t>
              </a:r>
            </a:p>
          </p:txBody>
        </p:sp>
        <p:pic>
          <p:nvPicPr>
            <p:cNvPr id="10" name="Picture 6" descr="http://www.mranet.org/portals/0/images/roundtables/Roundtables_Icon.pn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259" y="1441866"/>
              <a:ext cx="1982623" cy="1982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4693735" y="3279242"/>
            <a:ext cx="2534959" cy="2719868"/>
            <a:chOff x="4860515" y="1480677"/>
            <a:chExt cx="2534959" cy="2719868"/>
          </a:xfrm>
        </p:grpSpPr>
        <p:pic>
          <p:nvPicPr>
            <p:cNvPr id="12" name="Picture 4" descr="http://www.freeiconspng.com/uploads/bps-scientific-meetings-24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495" y="1480677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860515" y="3369548"/>
              <a:ext cx="25349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/>
                <a:t>CO &amp; School Leaders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4741" y="3160690"/>
            <a:ext cx="1888206" cy="3024505"/>
            <a:chOff x="245712" y="1587166"/>
            <a:chExt cx="1888206" cy="30245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712" y="1587166"/>
              <a:ext cx="1888206" cy="24525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371450" y="415000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/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2300528" y="4113190"/>
            <a:ext cx="314980" cy="397042"/>
          </a:xfrm>
          <a:prstGeom prst="rightArrow">
            <a:avLst/>
          </a:prstGeom>
          <a:solidFill>
            <a:srgbClr val="B82320"/>
          </a:solidFill>
          <a:ln>
            <a:solidFill>
              <a:srgbClr val="B823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607262" y="4106825"/>
            <a:ext cx="314980" cy="397042"/>
          </a:xfrm>
          <a:prstGeom prst="rightArrow">
            <a:avLst/>
          </a:prstGeom>
          <a:solidFill>
            <a:srgbClr val="B82320"/>
          </a:solidFill>
          <a:ln>
            <a:solidFill>
              <a:srgbClr val="B823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213401" y="3557792"/>
            <a:ext cx="1764522" cy="2441318"/>
            <a:chOff x="7194372" y="1984268"/>
            <a:chExt cx="1764522" cy="244131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47437" y="1984268"/>
              <a:ext cx="1658393" cy="165839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194372" y="3594589"/>
              <a:ext cx="1764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/>
                <a:t>A.S. &amp; Cohorts</a:t>
              </a:r>
            </a:p>
          </p:txBody>
        </p:sp>
      </p:grpSp>
      <p:sp>
        <p:nvSpPr>
          <p:cNvPr id="22" name="Right Arrow 21"/>
          <p:cNvSpPr/>
          <p:nvPr/>
        </p:nvSpPr>
        <p:spPr>
          <a:xfrm>
            <a:off x="7082444" y="4113190"/>
            <a:ext cx="314980" cy="397042"/>
          </a:xfrm>
          <a:prstGeom prst="rightArrow">
            <a:avLst/>
          </a:prstGeom>
          <a:solidFill>
            <a:srgbClr val="B82320"/>
          </a:solidFill>
          <a:ln>
            <a:solidFill>
              <a:srgbClr val="B823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-58636" y="2248066"/>
            <a:ext cx="2534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Data Memo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98866" y="2065293"/>
            <a:ext cx="2534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Guardians of Equity Meeting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93734" y="2243249"/>
            <a:ext cx="2534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/>
              <a:t>SchoolSTAT</a:t>
            </a:r>
            <a:endParaRPr lang="en-US" sz="2400" b="1"/>
          </a:p>
        </p:txBody>
      </p:sp>
      <p:sp>
        <p:nvSpPr>
          <p:cNvPr id="26" name="TextBox 25"/>
          <p:cNvSpPr txBox="1"/>
          <p:nvPr/>
        </p:nvSpPr>
        <p:spPr>
          <a:xfrm>
            <a:off x="7047323" y="2068914"/>
            <a:ext cx="2096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Cohort Meetings</a:t>
            </a:r>
          </a:p>
        </p:txBody>
      </p:sp>
    </p:spTree>
    <p:extLst>
      <p:ext uri="{BB962C8B-B14F-4D97-AF65-F5344CB8AC3E}">
        <p14:creationId xmlns:p14="http://schemas.microsoft.com/office/powerpoint/2010/main" val="77488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 animBg="1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Memo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962647" y="6021397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AutoShape 2" descr="Image result for capacity icon"/>
          <p:cNvSpPr>
            <a:spLocks noChangeAspect="1" noChangeArrowheads="1"/>
          </p:cNvSpPr>
          <p:nvPr/>
        </p:nvSpPr>
        <p:spPr bwMode="auto">
          <a:xfrm>
            <a:off x="3462319" y="3210994"/>
            <a:ext cx="1386898" cy="13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48" y="2188833"/>
            <a:ext cx="3454661" cy="26223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5" y="2188832"/>
            <a:ext cx="3422724" cy="26137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93" y="3495690"/>
            <a:ext cx="3422724" cy="2561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99" y="3535373"/>
            <a:ext cx="3422724" cy="24860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5256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Guardians of Equity Meeting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102" y="2188832"/>
            <a:ext cx="4001807" cy="5860463"/>
          </a:xfrm>
        </p:spPr>
        <p:txBody>
          <a:bodyPr>
            <a:normAutofit/>
          </a:bodyPr>
          <a:lstStyle/>
          <a:p>
            <a:r>
              <a:rPr lang="en-US" sz="2400"/>
              <a:t>Buildings work through Guardians of Equity protocol</a:t>
            </a:r>
          </a:p>
          <a:p>
            <a:r>
              <a:rPr lang="en-US" sz="2400"/>
              <a:t>Data coaches deployed as Central Office support</a:t>
            </a:r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AutoShape 2" descr="Image result for capacity icon"/>
          <p:cNvSpPr>
            <a:spLocks noChangeAspect="1" noChangeArrowheads="1"/>
          </p:cNvSpPr>
          <p:nvPr/>
        </p:nvSpPr>
        <p:spPr bwMode="auto">
          <a:xfrm>
            <a:off x="4986193" y="3313638"/>
            <a:ext cx="1386898" cy="13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09" y="2278141"/>
            <a:ext cx="4689475" cy="34578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2475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Equity Meeting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Step 1: Reflect on current state of affairs in your building/district</a:t>
            </a:r>
          </a:p>
          <a:p>
            <a:r>
              <a:rPr lang="en-US" dirty="0"/>
              <a:t>Step 2: Discuss the disaggregated data</a:t>
            </a:r>
          </a:p>
          <a:p>
            <a:r>
              <a:rPr lang="en-US" dirty="0"/>
              <a:t>Step 3: ID two common data points and 1 distinct data point</a:t>
            </a:r>
          </a:p>
          <a:p>
            <a:r>
              <a:rPr lang="en-US" dirty="0"/>
              <a:t>Step 4: ID a belief, policy and practice contributing to the outcomes</a:t>
            </a:r>
          </a:p>
          <a:p>
            <a:r>
              <a:rPr lang="en-US" dirty="0"/>
              <a:t>Step 5: ID the relationship between the BPP and the data points</a:t>
            </a:r>
          </a:p>
          <a:p>
            <a:r>
              <a:rPr lang="en-US" dirty="0"/>
              <a:t>Step 6: Create SMART goals to address the root causes using equity and cultural responsiveness</a:t>
            </a:r>
          </a:p>
          <a:p>
            <a:r>
              <a:rPr lang="en-US" dirty="0"/>
              <a:t>Step 7: ID the measurable outcomes for each goals</a:t>
            </a:r>
          </a:p>
          <a:p>
            <a:r>
              <a:rPr lang="en-US" dirty="0"/>
              <a:t>Step 8: What is the prescribed dosage for the solutions?</a:t>
            </a:r>
          </a:p>
          <a:p>
            <a:r>
              <a:rPr lang="en-US" dirty="0"/>
              <a:t>Step 9: Which stakeholder is responsible for implementing the solution?</a:t>
            </a:r>
          </a:p>
          <a:p>
            <a:r>
              <a:rPr lang="en-US" dirty="0"/>
              <a:t>Step 10: What is the progress monitoring schedule?</a:t>
            </a:r>
          </a:p>
          <a:p>
            <a:r>
              <a:rPr lang="en-US" dirty="0"/>
              <a:t>Step 11: How will you know if it is working?</a:t>
            </a:r>
          </a:p>
          <a:p>
            <a:r>
              <a:rPr lang="en-US" dirty="0"/>
              <a:t>Step 12: Open forum for new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15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Equity Meeting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0" y="6225641"/>
            <a:ext cx="7333989" cy="490599"/>
          </a:xfrm>
        </p:spPr>
        <p:txBody>
          <a:bodyPr>
            <a:normAutofit/>
          </a:bodyPr>
          <a:lstStyle/>
          <a:p>
            <a:endParaRPr lang="en-US" i="0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7351767" y="5197476"/>
            <a:ext cx="796616" cy="490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91" y="4091520"/>
            <a:ext cx="302731" cy="225428"/>
          </a:xfrm>
          <a:prstGeom prst="rect">
            <a:avLst/>
          </a:prstGeom>
          <a:noFill/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40" y="949198"/>
            <a:ext cx="4162791" cy="3114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614" y="1655681"/>
            <a:ext cx="4154007" cy="3151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108" y="2410434"/>
            <a:ext cx="4038039" cy="3125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330" y="3182675"/>
            <a:ext cx="3657600" cy="26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3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Co-Presenter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5826" y="5441807"/>
            <a:ext cx="2245076" cy="560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Dennis Robillard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61" y="1978234"/>
            <a:ext cx="2597676" cy="3463573"/>
          </a:xfrm>
        </p:spPr>
      </p:pic>
      <p:sp>
        <p:nvSpPr>
          <p:cNvPr id="6" name="TextBox 5"/>
          <p:cNvSpPr txBox="1"/>
          <p:nvPr/>
        </p:nvSpPr>
        <p:spPr>
          <a:xfrm>
            <a:off x="5494126" y="5529156"/>
            <a:ext cx="3222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John Cassidy Robillard</a:t>
            </a:r>
          </a:p>
        </p:txBody>
      </p:sp>
      <p:pic>
        <p:nvPicPr>
          <p:cNvPr id="1026" name="Picture 2" descr="20161118_1521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77" y="2129777"/>
            <a:ext cx="39147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3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SchoolSTAT</a:t>
            </a:r>
            <a:r>
              <a:rPr lang="en-US"/>
              <a:t>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2" y="1952358"/>
            <a:ext cx="6096723" cy="4171683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499903" y="2165200"/>
            <a:ext cx="2769852" cy="363651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School Goals and Action Summaries</a:t>
            </a:r>
          </a:p>
          <a:p>
            <a:r>
              <a:rPr lang="en-US" sz="2400"/>
              <a:t>Deep Dives into Best Practices</a:t>
            </a:r>
          </a:p>
          <a:p>
            <a:r>
              <a:rPr lang="en-US" sz="2400"/>
              <a:t>Celebrations</a:t>
            </a:r>
          </a:p>
        </p:txBody>
      </p:sp>
    </p:spTree>
    <p:extLst>
      <p:ext uri="{BB962C8B-B14F-4D97-AF65-F5344CB8AC3E}">
        <p14:creationId xmlns:p14="http://schemas.microsoft.com/office/powerpoint/2010/main" val="2571240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SchoolSTAT</a:t>
            </a:r>
            <a:r>
              <a:rPr lang="en-US"/>
              <a:t>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4650693" cy="3636511"/>
          </a:xfrm>
        </p:spPr>
        <p:txBody>
          <a:bodyPr>
            <a:normAutofit fontScale="92500" lnSpcReduction="10000"/>
          </a:bodyPr>
          <a:lstStyle/>
          <a:p>
            <a:r>
              <a:rPr lang="en-US" sz="2400"/>
              <a:t>Process Outcomes</a:t>
            </a:r>
          </a:p>
          <a:p>
            <a:pPr lvl="1"/>
            <a:r>
              <a:rPr lang="en-US" sz="2000"/>
              <a:t>Increase data literacy</a:t>
            </a:r>
          </a:p>
          <a:p>
            <a:pPr lvl="1"/>
            <a:r>
              <a:rPr lang="en-US" sz="2000"/>
              <a:t>Share best practices</a:t>
            </a:r>
          </a:p>
          <a:p>
            <a:pPr lvl="1"/>
            <a:r>
              <a:rPr lang="en-US" sz="2000"/>
              <a:t>Alignment in planning and increased accountability</a:t>
            </a:r>
          </a:p>
          <a:p>
            <a:r>
              <a:rPr lang="en-US" sz="2400"/>
              <a:t>Student Outcomes</a:t>
            </a:r>
          </a:p>
          <a:p>
            <a:pPr lvl="1"/>
            <a:r>
              <a:rPr lang="en-US" sz="2000"/>
              <a:t>PSP Goals</a:t>
            </a:r>
          </a:p>
          <a:p>
            <a:pPr lvl="2"/>
            <a:r>
              <a:rPr lang="en-US" sz="1850"/>
              <a:t>Increase student achievement</a:t>
            </a:r>
          </a:p>
          <a:p>
            <a:pPr lvl="2"/>
            <a:r>
              <a:rPr lang="en-US" sz="1850"/>
              <a:t>Increase equity for systematically marginalized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75" y="2716357"/>
            <a:ext cx="2917824" cy="2917824"/>
          </a:xfrm>
        </p:spPr>
      </p:pic>
    </p:spTree>
    <p:extLst>
      <p:ext uri="{BB962C8B-B14F-4D97-AF65-F5344CB8AC3E}">
        <p14:creationId xmlns:p14="http://schemas.microsoft.com/office/powerpoint/2010/main" val="380829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Learned: Increase data literacy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Objective: Increase data literacy</a:t>
            </a:r>
          </a:p>
          <a:p>
            <a:pPr lvl="1"/>
            <a:r>
              <a:rPr lang="en-US" sz="2000"/>
              <a:t>Eliminate distractions from the data</a:t>
            </a:r>
          </a:p>
          <a:p>
            <a:pPr lvl="1"/>
            <a:r>
              <a:rPr lang="en-US" sz="2000"/>
              <a:t>Central Office support is critical</a:t>
            </a:r>
          </a:p>
          <a:p>
            <a:pPr lvl="1"/>
            <a:r>
              <a:rPr lang="en-US" sz="2000"/>
              <a:t>Modify the protocol to the needs of the District</a:t>
            </a:r>
          </a:p>
          <a:p>
            <a:pPr lvl="1"/>
            <a:endParaRPr lang="en-US" sz="2000"/>
          </a:p>
          <a:p>
            <a:pPr marL="342900" lvl="1" indent="0">
              <a:buNone/>
            </a:pPr>
            <a:endParaRPr lang="en-US" sz="2000"/>
          </a:p>
          <a:p>
            <a:pPr lvl="1"/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82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Learned: Sharing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Objective: Share best practices</a:t>
            </a:r>
          </a:p>
          <a:p>
            <a:pPr lvl="1"/>
            <a:r>
              <a:rPr lang="en-US" sz="2000"/>
              <a:t>Utility in having vertical and horizontal alignment</a:t>
            </a:r>
          </a:p>
          <a:p>
            <a:pPr lvl="1"/>
            <a:r>
              <a:rPr lang="en-US" sz="2000"/>
              <a:t>Building-level staff often view their situation as being unique and are resistant to suggestions</a:t>
            </a:r>
          </a:p>
          <a:p>
            <a:pPr lvl="1"/>
            <a:r>
              <a:rPr lang="en-US" sz="2000"/>
              <a:t>Facilitation is key</a:t>
            </a:r>
          </a:p>
          <a:p>
            <a:pPr lvl="1"/>
            <a:endParaRPr lang="en-US" sz="2000"/>
          </a:p>
          <a:p>
            <a:pPr marL="342900" lvl="1" indent="0">
              <a:buNone/>
            </a:pPr>
            <a:endParaRPr lang="en-US" sz="2000"/>
          </a:p>
          <a:p>
            <a:pPr lvl="1"/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83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Learned: </a:t>
            </a:r>
            <a:r>
              <a:rPr lang="en-US" sz="3200"/>
              <a:t>Alignment in planning and increased accountability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568" y="2487530"/>
            <a:ext cx="7915931" cy="3636511"/>
          </a:xfrm>
        </p:spPr>
        <p:txBody>
          <a:bodyPr>
            <a:normAutofit/>
          </a:bodyPr>
          <a:lstStyle/>
          <a:p>
            <a:r>
              <a:rPr lang="en-US" sz="2400"/>
              <a:t>The connection with state required plans must be explicit (SIG, SCEP, Receivership, </a:t>
            </a:r>
            <a:r>
              <a:rPr lang="en-US" sz="2400" err="1"/>
              <a:t>etc</a:t>
            </a:r>
            <a:r>
              <a:rPr lang="en-US" sz="2400"/>
              <a:t>…)</a:t>
            </a:r>
          </a:p>
          <a:p>
            <a:r>
              <a:rPr lang="en-US" sz="2400"/>
              <a:t>Follow-up and progress monitoring must be constant and consistent</a:t>
            </a:r>
          </a:p>
          <a:p>
            <a:r>
              <a:rPr lang="en-US" sz="2400"/>
              <a:t>Use process for aligned management, rather than the “activity” of using data</a:t>
            </a:r>
          </a:p>
          <a:p>
            <a:r>
              <a:rPr lang="en-US" sz="2400"/>
              <a:t>Critical and direct feedback must be given to buildings on their goals and action steps (when appropriate)</a:t>
            </a:r>
            <a:endParaRPr lang="en-US"/>
          </a:p>
          <a:p>
            <a:pPr marL="342900" lvl="1" indent="0">
              <a:buNone/>
            </a:pPr>
            <a:endParaRPr lang="en-US" sz="2000"/>
          </a:p>
          <a:p>
            <a:pPr lvl="1"/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23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Learned: Student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Concrete goals focus efforts at Central Office and in buildings</a:t>
            </a:r>
            <a:endParaRPr lang="en-US" sz="2000"/>
          </a:p>
          <a:p>
            <a:r>
              <a:rPr lang="en-US" sz="2400"/>
              <a:t>Buildings were not courageous with their goals</a:t>
            </a:r>
          </a:p>
          <a:p>
            <a:r>
              <a:rPr lang="en-US" sz="2400"/>
              <a:t>School goals were not related to systemic problems, rather specific, discrete challenges</a:t>
            </a:r>
          </a:p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26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0304" y="2222287"/>
            <a:ext cx="3361387" cy="3766389"/>
          </a:xfrm>
        </p:spPr>
        <p:txBody>
          <a:bodyPr>
            <a:normAutofit fontScale="92500"/>
          </a:bodyPr>
          <a:lstStyle/>
          <a:p>
            <a:endParaRPr lang="en-US" sz="2000"/>
          </a:p>
          <a:p>
            <a:r>
              <a:rPr lang="en-US" sz="2000" err="1"/>
              <a:t>SchoolSTAT</a:t>
            </a:r>
            <a:r>
              <a:rPr lang="en-US" sz="2000"/>
              <a:t> is a building-level focused structure</a:t>
            </a:r>
          </a:p>
          <a:p>
            <a:r>
              <a:rPr lang="en-US" sz="2000"/>
              <a:t>Disproportionality and a lack of cultural responsiveness are a District-wide problem</a:t>
            </a:r>
          </a:p>
          <a:p>
            <a:r>
              <a:rPr lang="en-US" sz="2000"/>
              <a:t>The District needs an equity vision and to involve all departments (HR, Finance, Operations, Data, Teaching and Learning)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94" y="2222287"/>
            <a:ext cx="4700789" cy="313987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581380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966" y="756281"/>
            <a:ext cx="7928999" cy="970450"/>
          </a:xfrm>
        </p:spPr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966" y="2732829"/>
            <a:ext cx="7915931" cy="3636511"/>
          </a:xfrm>
        </p:spPr>
        <p:txBody>
          <a:bodyPr/>
          <a:lstStyle/>
          <a:p>
            <a:r>
              <a:rPr lang="en-US" sz="2400"/>
              <a:t>1 Years remaining in AOD</a:t>
            </a:r>
          </a:p>
          <a:p>
            <a:r>
              <a:rPr lang="en-US" sz="2400"/>
              <a:t>5 year Culture and Climate goals</a:t>
            </a:r>
          </a:p>
          <a:p>
            <a:pPr lvl="1"/>
            <a:r>
              <a:rPr lang="en-US" sz="2000"/>
              <a:t>Academic goals developed for SY 2018</a:t>
            </a:r>
          </a:p>
          <a:p>
            <a:r>
              <a:rPr lang="en-US" sz="2400"/>
              <a:t>Equity Audits</a:t>
            </a:r>
          </a:p>
          <a:p>
            <a:r>
              <a:rPr lang="en-US" sz="2400"/>
              <a:t>Commitment to and refinement of </a:t>
            </a:r>
            <a:r>
              <a:rPr lang="en-US" sz="2400" err="1"/>
              <a:t>SchoolSTAT</a:t>
            </a:r>
            <a:r>
              <a:rPr lang="en-US" sz="2400"/>
              <a:t> process</a:t>
            </a:r>
          </a:p>
          <a:p>
            <a:r>
              <a:rPr lang="en-US" sz="2400"/>
              <a:t>Dashboards for immediate access to data</a:t>
            </a:r>
          </a:p>
          <a:p>
            <a:r>
              <a:rPr lang="en-US" sz="2400"/>
              <a:t>Syracuse Urban Fellowship Program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20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3519" y="2222500"/>
            <a:ext cx="3636963" cy="36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33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Welcome and Introduction</a:t>
            </a:r>
          </a:p>
          <a:p>
            <a:r>
              <a:rPr lang="en-US" sz="2800"/>
              <a:t>Historical Context</a:t>
            </a:r>
          </a:p>
          <a:p>
            <a:r>
              <a:rPr lang="en-US" sz="2800" err="1"/>
              <a:t>SchoolSTAT</a:t>
            </a:r>
            <a:endParaRPr lang="en-US" sz="2800"/>
          </a:p>
          <a:p>
            <a:r>
              <a:rPr lang="en-US" sz="2800"/>
              <a:t>Lessons Learned/Takeaways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34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Turn and Talk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0" y="6225641"/>
            <a:ext cx="7333989" cy="490599"/>
          </a:xfrm>
        </p:spPr>
        <p:txBody>
          <a:bodyPr>
            <a:normAutofit lnSpcReduction="10000"/>
          </a:bodyPr>
          <a:lstStyle/>
          <a:p>
            <a:r>
              <a:rPr lang="en-US" i="0"/>
              <a:t>Source: Strategic Use of Data Rubric: Self-assessment tool.  2014.  Strategic Data Project, Center for Education Policy Research at Harvard University.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7" y="754625"/>
            <a:ext cx="7970982" cy="533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03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SCSD Background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07500" y="1417778"/>
            <a:ext cx="5026682" cy="420409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050"/>
              </a:spcAft>
              <a:buFont typeface="Courier New" charset="0"/>
              <a:buChar char="o"/>
            </a:pPr>
            <a:r>
              <a:rPr lang="en-US" sz="2400">
                <a:solidFill>
                  <a:srgbClr val="000000"/>
                </a:solidFill>
              </a:rPr>
              <a:t>34 Schools, 4 Alternative Programs</a:t>
            </a:r>
          </a:p>
          <a:p>
            <a:pPr lvl="1">
              <a:spcAft>
                <a:spcPts val="1050"/>
              </a:spcAft>
              <a:buFont typeface="Courier New" charset="0"/>
              <a:buChar char="o"/>
            </a:pPr>
            <a:r>
              <a:rPr lang="en-US" sz="2250">
                <a:solidFill>
                  <a:srgbClr val="000000"/>
                </a:solidFill>
              </a:rPr>
              <a:t>4 Traditional High Schools</a:t>
            </a:r>
          </a:p>
          <a:p>
            <a:pPr lvl="1">
              <a:spcAft>
                <a:spcPts val="1050"/>
              </a:spcAft>
              <a:buFont typeface="Courier New" charset="0"/>
              <a:buChar char="o"/>
            </a:pPr>
            <a:r>
              <a:rPr lang="en-US" sz="2250">
                <a:solidFill>
                  <a:srgbClr val="000000"/>
                </a:solidFill>
              </a:rPr>
              <a:t>2 CTE-Centered High Schools</a:t>
            </a:r>
          </a:p>
          <a:p>
            <a:pPr lvl="1">
              <a:spcAft>
                <a:spcPts val="1050"/>
              </a:spcAft>
              <a:buFont typeface="Courier New" charset="0"/>
              <a:buChar char="o"/>
            </a:pPr>
            <a:r>
              <a:rPr lang="en-US" sz="2250">
                <a:solidFill>
                  <a:srgbClr val="000000"/>
                </a:solidFill>
              </a:rPr>
              <a:t>6 Middle Schools</a:t>
            </a:r>
          </a:p>
          <a:p>
            <a:pPr lvl="1">
              <a:spcAft>
                <a:spcPts val="1050"/>
              </a:spcAft>
              <a:buFont typeface="Courier New" charset="0"/>
              <a:buChar char="o"/>
            </a:pPr>
            <a:r>
              <a:rPr lang="en-US" sz="2250">
                <a:solidFill>
                  <a:srgbClr val="000000"/>
                </a:solidFill>
              </a:rPr>
              <a:t>5 PK-8 Schools</a:t>
            </a:r>
          </a:p>
          <a:p>
            <a:pPr lvl="1">
              <a:spcAft>
                <a:spcPts val="1050"/>
              </a:spcAft>
              <a:buFont typeface="Courier New" charset="0"/>
              <a:buChar char="o"/>
            </a:pPr>
            <a:r>
              <a:rPr lang="en-US" sz="2250">
                <a:solidFill>
                  <a:srgbClr val="000000"/>
                </a:solidFill>
              </a:rPr>
              <a:t>17 Elementary Schools</a:t>
            </a:r>
          </a:p>
          <a:p>
            <a:pPr lvl="1">
              <a:spcAft>
                <a:spcPts val="1050"/>
              </a:spcAft>
              <a:buFont typeface="Courier New" charset="0"/>
              <a:buChar char="o"/>
            </a:pPr>
            <a:r>
              <a:rPr lang="en-US" sz="2250">
                <a:solidFill>
                  <a:srgbClr val="000000"/>
                </a:solidFill>
              </a:rPr>
              <a:t>4 Alternative Education Programs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708166" y="1345630"/>
            <a:ext cx="2526246" cy="3913395"/>
          </a:xfrm>
        </p:spPr>
      </p:pic>
    </p:spTree>
    <p:extLst>
      <p:ext uri="{BB962C8B-B14F-4D97-AF65-F5344CB8AC3E}">
        <p14:creationId xmlns:p14="http://schemas.microsoft.com/office/powerpoint/2010/main" val="3007016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SCSD Background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805929"/>
            <a:ext cx="338137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607500" y="1417777"/>
            <a:ext cx="3337967" cy="49515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050"/>
              </a:spcAft>
              <a:buFont typeface="Courier New" charset="0"/>
              <a:buChar char="o"/>
            </a:pPr>
            <a:r>
              <a:rPr lang="en-US" sz="2400">
                <a:solidFill>
                  <a:srgbClr val="000000"/>
                </a:solidFill>
              </a:rPr>
              <a:t>21,323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PK-12 Students</a:t>
            </a:r>
          </a:p>
          <a:p>
            <a:pPr lvl="0">
              <a:spcAft>
                <a:spcPts val="1050"/>
              </a:spcAft>
              <a:buFont typeface="Courier New" charset="0"/>
              <a:buChar char="o"/>
            </a:pPr>
            <a:r>
              <a:rPr lang="en-US" sz="2400">
                <a:solidFill>
                  <a:srgbClr val="000000"/>
                </a:solidFill>
              </a:rPr>
              <a:t>77% Economically Disadvantaged</a:t>
            </a:r>
          </a:p>
          <a:p>
            <a:pPr lvl="0">
              <a:spcAft>
                <a:spcPts val="1050"/>
              </a:spcAft>
              <a:buFont typeface="Courier New" charset="0"/>
              <a:buChar char="o"/>
            </a:pPr>
            <a:r>
              <a:rPr lang="en-US" sz="2400">
                <a:solidFill>
                  <a:srgbClr val="000000"/>
                </a:solidFill>
              </a:rPr>
              <a:t>20% with IEP/504</a:t>
            </a:r>
          </a:p>
          <a:p>
            <a:pPr lvl="0">
              <a:spcAft>
                <a:spcPts val="1050"/>
              </a:spcAft>
              <a:buFont typeface="Courier New" charset="0"/>
              <a:buChar char="o"/>
            </a:pPr>
            <a:r>
              <a:rPr lang="en-US" sz="2400">
                <a:solidFill>
                  <a:srgbClr val="000000"/>
                </a:solidFill>
              </a:rPr>
              <a:t>17% with Limited English Proficiency</a:t>
            </a:r>
          </a:p>
          <a:p>
            <a:pPr lvl="0">
              <a:spcAft>
                <a:spcPts val="1050"/>
              </a:spcAft>
              <a:buFont typeface="Courier New" charset="0"/>
              <a:buChar char="o"/>
            </a:pPr>
            <a:r>
              <a:rPr lang="en-US" sz="2400">
                <a:solidFill>
                  <a:srgbClr val="000000"/>
                </a:solidFill>
              </a:rPr>
              <a:t>65+ Languages Spoken</a:t>
            </a:r>
          </a:p>
        </p:txBody>
      </p:sp>
    </p:spTree>
    <p:extLst>
      <p:ext uri="{BB962C8B-B14F-4D97-AF65-F5344CB8AC3E}">
        <p14:creationId xmlns:p14="http://schemas.microsoft.com/office/powerpoint/2010/main" val="167508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SCSD Background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61" y="1293090"/>
            <a:ext cx="6926876" cy="4750179"/>
          </a:xfrm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108561" y="760338"/>
            <a:ext cx="6245882" cy="49515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050"/>
              </a:spcAft>
              <a:buFont typeface="Courier New" charset="0"/>
              <a:buChar char="o"/>
            </a:pPr>
            <a:r>
              <a:rPr lang="en-US" sz="2400" b="1">
                <a:solidFill>
                  <a:srgbClr val="000000"/>
                </a:solidFill>
              </a:rPr>
              <a:t>Golden Snowball winner 16 of last 20 years</a:t>
            </a:r>
          </a:p>
        </p:txBody>
      </p:sp>
    </p:spTree>
    <p:extLst>
      <p:ext uri="{BB962C8B-B14F-4D97-AF65-F5344CB8AC3E}">
        <p14:creationId xmlns:p14="http://schemas.microsoft.com/office/powerpoint/2010/main" val="297642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Assurance of Discontinuance (AOD)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2013 – Office of the Attorney General begins investigation into procedural safeguards for students</a:t>
            </a:r>
          </a:p>
          <a:p>
            <a:endParaRPr lang="en-US" sz="800"/>
          </a:p>
          <a:p>
            <a:r>
              <a:rPr lang="en-US" sz="2400"/>
              <a:t>2012 Disciplinary Rates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5910250"/>
              </p:ext>
            </p:extLst>
          </p:nvPr>
        </p:nvGraphicFramePr>
        <p:xfrm>
          <a:off x="452582" y="3556000"/>
          <a:ext cx="8294254" cy="2900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9365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Assurance of Discontinuance (AOD)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4867096" cy="3636511"/>
          </a:xfrm>
        </p:spPr>
        <p:txBody>
          <a:bodyPr>
            <a:normAutofit/>
          </a:bodyPr>
          <a:lstStyle/>
          <a:p>
            <a:r>
              <a:rPr lang="en-US" sz="2400"/>
              <a:t>July 2014 – AOD signed by District and OAG</a:t>
            </a:r>
          </a:p>
          <a:p>
            <a:r>
              <a:rPr lang="en-US" sz="2400"/>
              <a:t>46 page legal compliance document</a:t>
            </a:r>
          </a:p>
          <a:p>
            <a:r>
              <a:rPr lang="en-US" sz="2400"/>
              <a:t>35 provisions to be monitored</a:t>
            </a:r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l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130" y="2382109"/>
            <a:ext cx="3316865" cy="33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2806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SCSD 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6362A"/>
      </a:accent1>
      <a:accent2>
        <a:srgbClr val="F2B229"/>
      </a:accent2>
      <a:accent3>
        <a:srgbClr val="456774"/>
      </a:accent3>
      <a:accent4>
        <a:srgbClr val="8EA5AE"/>
      </a:accent4>
      <a:accent5>
        <a:srgbClr val="8DB449"/>
      </a:accent5>
      <a:accent6>
        <a:srgbClr val="911B21"/>
      </a:accent6>
      <a:hlink>
        <a:srgbClr val="3D2E2D"/>
      </a:hlink>
      <a:folHlink>
        <a:srgbClr val="A5692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dershipAcademy-10.6.16-SchoolSTAT v3" id="{8B168820-425C-466F-98F6-1C11CBC3ADAB}" vid="{312BC68F-5756-4EAE-90EC-2792817590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863</Words>
  <Application>Microsoft Office PowerPoint</Application>
  <PresentationFormat>On-screen Show (4:3)</PresentationFormat>
  <Paragraphs>191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Courier New</vt:lpstr>
      <vt:lpstr>Wingdings 2</vt:lpstr>
      <vt:lpstr>Quotable</vt:lpstr>
      <vt:lpstr>The Ongoing Journey From Compliance to Capacity</vt:lpstr>
      <vt:lpstr>Co-Presenter</vt:lpstr>
      <vt:lpstr>Overview</vt:lpstr>
      <vt:lpstr>Turn and Talk</vt:lpstr>
      <vt:lpstr>SCSD Background</vt:lpstr>
      <vt:lpstr>SCSD Background</vt:lpstr>
      <vt:lpstr>SCSD Background</vt:lpstr>
      <vt:lpstr>Assurance of Discontinuance (AOD)</vt:lpstr>
      <vt:lpstr>Assurance of Discontinuance (AOD)</vt:lpstr>
      <vt:lpstr>Compliance to Capacity</vt:lpstr>
      <vt:lpstr>Compliance to Capacity</vt:lpstr>
      <vt:lpstr>Preventative Strategies Goals</vt:lpstr>
      <vt:lpstr>Preventative Strategies Goals</vt:lpstr>
      <vt:lpstr>SchoolSTAT Objectives</vt:lpstr>
      <vt:lpstr>SchoolSTAT Process</vt:lpstr>
      <vt:lpstr>Data Memo</vt:lpstr>
      <vt:lpstr>Guardians of Equity Meeting</vt:lpstr>
      <vt:lpstr>Guardians of Equity Meeting</vt:lpstr>
      <vt:lpstr>Guardians of Equity Meeting</vt:lpstr>
      <vt:lpstr>SchoolSTAT Session</vt:lpstr>
      <vt:lpstr>SchoolSTAT Objectives</vt:lpstr>
      <vt:lpstr>Lessons Learned: Increase data literacy</vt:lpstr>
      <vt:lpstr>Lessons Learned: Sharing best practices</vt:lpstr>
      <vt:lpstr>Lessons Learned: Alignment in planning and increased accountability</vt:lpstr>
      <vt:lpstr>Lessons Learned: Student Objectives</vt:lpstr>
      <vt:lpstr>Takeaway</vt:lpstr>
      <vt:lpstr>Next Steps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Ongoing Journey From Compliance to Capacity</dc:title>
  <dc:creator>corey</dc:creator>
  <cp:lastModifiedBy>corey</cp:lastModifiedBy>
  <cp:revision>4</cp:revision>
  <dcterms:modified xsi:type="dcterms:W3CDTF">2017-05-19T02:32:19Z</dcterms:modified>
</cp:coreProperties>
</file>